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9" r:id="rId2"/>
    <p:sldId id="342" r:id="rId3"/>
    <p:sldId id="343" r:id="rId4"/>
    <p:sldId id="344" r:id="rId5"/>
    <p:sldId id="345" r:id="rId6"/>
    <p:sldId id="346" r:id="rId7"/>
    <p:sldId id="347" r:id="rId8"/>
    <p:sldId id="348" r:id="rId9"/>
    <p:sldId id="349" r:id="rId10"/>
    <p:sldId id="399" r:id="rId11"/>
    <p:sldId id="397" r:id="rId12"/>
    <p:sldId id="398" r:id="rId13"/>
    <p:sldId id="415" r:id="rId14"/>
    <p:sldId id="352" r:id="rId15"/>
    <p:sldId id="353" r:id="rId16"/>
    <p:sldId id="354" r:id="rId17"/>
    <p:sldId id="341" r:id="rId18"/>
    <p:sldId id="355" r:id="rId19"/>
    <p:sldId id="356" r:id="rId20"/>
    <p:sldId id="358" r:id="rId21"/>
    <p:sldId id="359" r:id="rId22"/>
    <p:sldId id="360" r:id="rId23"/>
    <p:sldId id="361" r:id="rId24"/>
    <p:sldId id="362" r:id="rId25"/>
    <p:sldId id="363" r:id="rId26"/>
    <p:sldId id="364" r:id="rId27"/>
    <p:sldId id="365" r:id="rId28"/>
    <p:sldId id="392" r:id="rId29"/>
    <p:sldId id="391" r:id="rId30"/>
    <p:sldId id="394" r:id="rId31"/>
    <p:sldId id="369" r:id="rId32"/>
    <p:sldId id="395" r:id="rId33"/>
    <p:sldId id="396" r:id="rId34"/>
    <p:sldId id="380" r:id="rId35"/>
    <p:sldId id="381" r:id="rId36"/>
    <p:sldId id="382" r:id="rId37"/>
    <p:sldId id="383" r:id="rId38"/>
    <p:sldId id="389" r:id="rId39"/>
    <p:sldId id="384" r:id="rId40"/>
    <p:sldId id="401" r:id="rId41"/>
    <p:sldId id="402" r:id="rId42"/>
    <p:sldId id="403" r:id="rId43"/>
    <p:sldId id="404" r:id="rId44"/>
    <p:sldId id="407" r:id="rId45"/>
    <p:sldId id="405" r:id="rId46"/>
    <p:sldId id="406" r:id="rId47"/>
    <p:sldId id="408" r:id="rId48"/>
    <p:sldId id="409" r:id="rId49"/>
    <p:sldId id="410" r:id="rId50"/>
    <p:sldId id="411" r:id="rId51"/>
    <p:sldId id="412" r:id="rId52"/>
    <p:sldId id="317" r:id="rId53"/>
    <p:sldId id="400" r:id="rId54"/>
    <p:sldId id="413" r:id="rId55"/>
    <p:sldId id="41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817" autoAdjust="0"/>
  </p:normalViewPr>
  <p:slideViewPr>
    <p:cSldViewPr snapToGrid="0">
      <p:cViewPr varScale="1">
        <p:scale>
          <a:sx n="83" d="100"/>
          <a:sy n="83" d="100"/>
        </p:scale>
        <p:origin x="55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48A49-BA4A-497B-916D-26089DE1F50F}" type="datetimeFigureOut">
              <a:rPr lang="en-IN" smtClean="0"/>
              <a:t>23-11-2021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0FBBAC-0C05-4479-98FE-7C3CFBA2DD44}" type="slidenum">
              <a:rPr lang="en-IN" smtClean="0"/>
              <a:t>‹#›</a:t>
            </a:fld>
            <a:endParaRPr lang="en-IN"/>
          </a:p>
        </p:txBody>
      </p:sp>
    </p:spTree>
    <p:extLst>
      <p:ext uri="{BB962C8B-B14F-4D97-AF65-F5344CB8AC3E}">
        <p14:creationId xmlns:p14="http://schemas.microsoft.com/office/powerpoint/2010/main" val="148607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610e6fb2_0_0: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08" name="Google Shape;808;g8c610e6f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8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726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51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27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097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dirty="0"/>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45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5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38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781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8c27d4ce30_7_227: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22" name="Google Shape;922;g8c27d4ce30_7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c27d4ce30_7_24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39" name="Google Shape;939;g8c27d4ce30_7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8c27d4ce30_7_261: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58" name="Google Shape;958;g8c27d4ce30_7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8c27d4ce30_7_280: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978" name="Google Shape;978;g8c27d4ce30_7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8c27d4ce30_7_295: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994" name="Google Shape;994;g8c27d4ce30_7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c27d4ce30_7_316: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1016" name="Google Shape;1016;g8c27d4ce30_7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c3369892d_0_83: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38" name="Google Shape;1038;g8c3369892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82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63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398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78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715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396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727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75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031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487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29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5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750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93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41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846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061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494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63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490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649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3073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07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404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38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3789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520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2318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4016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877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36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1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59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58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22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24E6-82E9-40E7-B24C-044BF744C0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A8B71B-8FA1-4A85-A8D2-221C2D315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F939DD-9B0D-4C4B-B0F5-83025F7FCC3A}"/>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20032631-3AE3-4482-B028-80920D632C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CDAEE-2714-4FFB-BD91-6700DBB3AA13}"/>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56548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7CDF-83EC-40D3-9430-C9AA9F33A8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0919FA-815B-40BB-BD07-EFF8FFF84D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392640-C730-47BD-9CB5-907C4EB4CCE6}"/>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FEA253A5-7009-433D-9055-13A44895DD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988493-56D7-46B7-BB55-9A5439467BD8}"/>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221335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DC398-B045-40EF-BECC-B708196CBB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710AC6-6E39-4187-8436-3B33BC437F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C10E70-99F9-485D-BE67-4A06678997EF}"/>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BCB00E08-D01A-481E-BF71-FE8F14BF36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DF6209-EE3F-463A-9B11-734AF028BEE3}"/>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2041853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1" type="obj">
  <p:cSld name="Blank 1">
    <p:spTree>
      <p:nvGrpSpPr>
        <p:cNvPr id="1" name="Shape 15"/>
        <p:cNvGrpSpPr/>
        <p:nvPr/>
      </p:nvGrpSpPr>
      <p:grpSpPr>
        <a:xfrm>
          <a:off x="0" y="0"/>
          <a:ext cx="0" cy="0"/>
          <a:chOff x="0" y="0"/>
          <a:chExt cx="0" cy="0"/>
        </a:xfrm>
      </p:grpSpPr>
      <p:sp>
        <p:nvSpPr>
          <p:cNvPr id="16" name="Google Shape;16;p37"/>
          <p:cNvSpPr txBox="1">
            <a:spLocks noGrp="1"/>
          </p:cNvSpPr>
          <p:nvPr>
            <p:ph type="ftr" idx="11"/>
          </p:nvPr>
        </p:nvSpPr>
        <p:spPr>
          <a:xfrm>
            <a:off x="4145511" y="6377632"/>
            <a:ext cx="3901200" cy="34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17" name="Google Shape;17;p37"/>
          <p:cNvSpPr txBox="1">
            <a:spLocks noGrp="1"/>
          </p:cNvSpPr>
          <p:nvPr>
            <p:ph type="dt" idx="10"/>
          </p:nvPr>
        </p:nvSpPr>
        <p:spPr>
          <a:xfrm>
            <a:off x="609407" y="6377632"/>
            <a:ext cx="2804400" cy="34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18" name="Google Shape;18;p37"/>
          <p:cNvSpPr txBox="1">
            <a:spLocks noGrp="1"/>
          </p:cNvSpPr>
          <p:nvPr>
            <p:ph type="sldNum" idx="12"/>
          </p:nvPr>
        </p:nvSpPr>
        <p:spPr>
          <a:xfrm>
            <a:off x="8778163" y="6377632"/>
            <a:ext cx="2804400" cy="34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333">
              <a:solidFill>
                <a:schemeClr val="dk2"/>
              </a:solidFill>
              <a:latin typeface="Arial"/>
              <a:ea typeface="Arial"/>
              <a:cs typeface="Arial"/>
              <a:sym typeface="Arial"/>
            </a:endParaRPr>
          </a:p>
        </p:txBody>
      </p:sp>
    </p:spTree>
    <p:extLst>
      <p:ext uri="{BB962C8B-B14F-4D97-AF65-F5344CB8AC3E}">
        <p14:creationId xmlns:p14="http://schemas.microsoft.com/office/powerpoint/2010/main" val="1311579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110"/>
        <p:cNvGrpSpPr/>
        <p:nvPr/>
      </p:nvGrpSpPr>
      <p:grpSpPr>
        <a:xfrm>
          <a:off x="0" y="0"/>
          <a:ext cx="0" cy="0"/>
          <a:chOff x="0" y="0"/>
          <a:chExt cx="0" cy="0"/>
        </a:xfrm>
      </p:grpSpPr>
      <p:sp>
        <p:nvSpPr>
          <p:cNvPr id="111" name="Google Shape;111;g8c27d4ce30_7_16"/>
          <p:cNvSpPr txBox="1">
            <a:spLocks noGrp="1"/>
          </p:cNvSpPr>
          <p:nvPr>
            <p:ph type="title"/>
          </p:nvPr>
        </p:nvSpPr>
        <p:spPr>
          <a:xfrm>
            <a:off x="352359" y="247404"/>
            <a:ext cx="11487283" cy="293611"/>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sz="1800" b="0" i="1">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endParaRPr/>
          </a:p>
        </p:txBody>
      </p:sp>
      <p:sp>
        <p:nvSpPr>
          <p:cNvPr id="112" name="Google Shape;112;g8c27d4ce30_7_16"/>
          <p:cNvSpPr txBox="1">
            <a:spLocks noGrp="1"/>
          </p:cNvSpPr>
          <p:nvPr>
            <p:ph type="body" idx="1"/>
          </p:nvPr>
        </p:nvSpPr>
        <p:spPr>
          <a:xfrm>
            <a:off x="1665521" y="1584541"/>
            <a:ext cx="8860958" cy="1377569"/>
          </a:xfrm>
          <a:prstGeom prst="rect">
            <a:avLst/>
          </a:prstGeom>
          <a:noFill/>
          <a:ln>
            <a:noFill/>
          </a:ln>
        </p:spPr>
        <p:txBody>
          <a:bodyPr spcFirstLastPara="1" wrap="square" lIns="0" tIns="0" rIns="0" bIns="0" anchor="t" anchorCtr="0">
            <a:noAutofit/>
          </a:bodyPr>
          <a:lstStyle>
            <a:lvl1pPr marL="457200" lvl="0" indent="-228600" algn="l">
              <a:spcBef>
                <a:spcPts val="200"/>
              </a:spcBef>
              <a:spcAft>
                <a:spcPts val="0"/>
              </a:spcAft>
              <a:buSzPts val="800"/>
              <a:buNone/>
              <a:defRPr b="0" i="0">
                <a:solidFill>
                  <a:schemeClr val="dk1"/>
                </a:solidFill>
              </a:defRPr>
            </a:lvl1pPr>
            <a:lvl2pPr marL="914400" lvl="1" indent="-228600" algn="l">
              <a:spcBef>
                <a:spcPts val="200"/>
              </a:spcBef>
              <a:spcAft>
                <a:spcPts val="0"/>
              </a:spcAft>
              <a:buSzPts val="800"/>
              <a:buNone/>
              <a:defRPr/>
            </a:lvl2pPr>
            <a:lvl3pPr marL="1371600" lvl="2" indent="-228600" algn="l">
              <a:spcBef>
                <a:spcPts val="200"/>
              </a:spcBef>
              <a:spcAft>
                <a:spcPts val="0"/>
              </a:spcAft>
              <a:buSzPts val="800"/>
              <a:buNone/>
              <a:defRPr/>
            </a:lvl3pPr>
            <a:lvl4pPr marL="1828800" lvl="3" indent="-228600" algn="l">
              <a:spcBef>
                <a:spcPts val="200"/>
              </a:spcBef>
              <a:spcAft>
                <a:spcPts val="0"/>
              </a:spcAft>
              <a:buSzPts val="800"/>
              <a:buNone/>
              <a:defRPr/>
            </a:lvl4pPr>
            <a:lvl5pPr marL="2286000" lvl="4" indent="-228600" algn="l">
              <a:spcBef>
                <a:spcPts val="200"/>
              </a:spcBef>
              <a:spcAft>
                <a:spcPts val="0"/>
              </a:spcAft>
              <a:buSzPts val="800"/>
              <a:buNone/>
              <a:defRPr/>
            </a:lvl5pPr>
            <a:lvl6pPr marL="2743200" lvl="5" indent="-228600" algn="l">
              <a:spcBef>
                <a:spcPts val="0"/>
              </a:spcBef>
              <a:spcAft>
                <a:spcPts val="0"/>
              </a:spcAft>
              <a:buSzPts val="800"/>
              <a:buNone/>
              <a:defRPr/>
            </a:lvl6pPr>
            <a:lvl7pPr marL="3200400" lvl="6" indent="-228600" algn="l">
              <a:spcBef>
                <a:spcPts val="0"/>
              </a:spcBef>
              <a:spcAft>
                <a:spcPts val="0"/>
              </a:spcAft>
              <a:buSzPts val="800"/>
              <a:buNone/>
              <a:defRPr/>
            </a:lvl7pPr>
            <a:lvl8pPr marL="3657600" lvl="7" indent="-228600" algn="l">
              <a:spcBef>
                <a:spcPts val="0"/>
              </a:spcBef>
              <a:spcAft>
                <a:spcPts val="0"/>
              </a:spcAft>
              <a:buSzPts val="800"/>
              <a:buNone/>
              <a:defRPr/>
            </a:lvl8pPr>
            <a:lvl9pPr marL="4114800" lvl="8" indent="-228600" algn="l">
              <a:spcBef>
                <a:spcPts val="0"/>
              </a:spcBef>
              <a:spcAft>
                <a:spcPts val="0"/>
              </a:spcAft>
              <a:buSzPts val="800"/>
              <a:buNone/>
              <a:defRPr/>
            </a:lvl9pPr>
          </a:lstStyle>
          <a:p>
            <a:endParaRPr/>
          </a:p>
        </p:txBody>
      </p:sp>
      <p:sp>
        <p:nvSpPr>
          <p:cNvPr id="113" name="Google Shape;113;g8c27d4ce30_7_16"/>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4" name="Google Shape;114;g8c27d4ce30_7_16"/>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5" name="Google Shape;115;g8c27d4ce30_7_16"/>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647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17AA-C448-4213-8656-1B5E001210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3D2AEA-B3AE-44E9-B4CF-B698F00295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CF806-F403-46C1-BFEE-2280A0796A98}"/>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254DF56C-4B9F-4A11-B8A8-0D1A0D419C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F5A09D-E3C2-4D7C-A66C-6F6DA4C77973}"/>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15077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3332-BB6A-48A3-8463-62B787B81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8EC187-48D1-4FAB-A271-E19D185FA8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A8CA8B-4240-4A52-8C96-B6A706E11490}"/>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5F949B21-34F4-42C4-AEC7-DBBCB44FFE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4F4E8F-CAD9-407B-8B78-45FE431FC474}"/>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167468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B72-EA68-4229-BED3-3E1D1B19D1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9E0BFD-6E86-474C-94DC-D7E14DC4F3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3D2798-9B93-4C2F-AB73-3A62AC60E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7ECD02-0BF1-4DC2-BA13-60155F662C8E}"/>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6" name="Footer Placeholder 5">
            <a:extLst>
              <a:ext uri="{FF2B5EF4-FFF2-40B4-BE49-F238E27FC236}">
                <a16:creationId xmlns:a16="http://schemas.microsoft.com/office/drawing/2014/main" id="{3C1A14A1-008E-41E6-A679-DD0E124EC6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B26CD6-314E-47EE-BD26-1A4B16E3EAB4}"/>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1218465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E0D0-047D-4A26-918A-6D08F14FBF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089073-92B1-486A-99D2-311AD45275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DE2D9-FF24-4996-95AB-87B5B574C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F3A919-BFF2-4612-8FC3-CC08F3BFA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AA133-E654-416A-8FDC-B1AA88922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DA23DB-4FFF-4729-BE84-C28070D00B23}"/>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8" name="Footer Placeholder 7">
            <a:extLst>
              <a:ext uri="{FF2B5EF4-FFF2-40B4-BE49-F238E27FC236}">
                <a16:creationId xmlns:a16="http://schemas.microsoft.com/office/drawing/2014/main" id="{7ABF42AB-4865-48AB-9941-7B6626D9B6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066E80-C445-4A8F-B9B1-FB012A72E09B}"/>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120342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6681-0323-4A84-8D5A-B7CCE2C78C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EA3392-7DC8-4AD9-9D2D-972E697C8072}"/>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4" name="Footer Placeholder 3">
            <a:extLst>
              <a:ext uri="{FF2B5EF4-FFF2-40B4-BE49-F238E27FC236}">
                <a16:creationId xmlns:a16="http://schemas.microsoft.com/office/drawing/2014/main" id="{A93FCCE5-A8FB-4A93-9B03-EC2B8EC854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927E67-85A3-416F-BE3D-8DEB2D729CCA}"/>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6948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73627-9451-45DA-9A29-FA79D8EF3DC8}"/>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3" name="Footer Placeholder 2">
            <a:extLst>
              <a:ext uri="{FF2B5EF4-FFF2-40B4-BE49-F238E27FC236}">
                <a16:creationId xmlns:a16="http://schemas.microsoft.com/office/drawing/2014/main" id="{B9C09009-F4FA-407E-92A9-030BE03A1D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EB0A83-B26A-4ABA-96C2-F82DB2C904E0}"/>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201439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67A2-7006-4C31-BBB3-16C5FA4D64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C85AC2-459B-491A-AE22-958DD06A96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17184E-D51E-40D4-8341-AA839F451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91C66A-1937-4460-8720-83F11D3AC00D}"/>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6" name="Footer Placeholder 5">
            <a:extLst>
              <a:ext uri="{FF2B5EF4-FFF2-40B4-BE49-F238E27FC236}">
                <a16:creationId xmlns:a16="http://schemas.microsoft.com/office/drawing/2014/main" id="{C0B57F78-0E9F-47EF-A603-D20AD9F148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160400-512E-4A5C-A0B5-18B47194597C}"/>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3424902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1E33-FFCC-4EDC-BDC5-861E57F5B4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F025EE-D441-4622-AA6D-24D79B408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1F7BE6-2093-4413-AA77-3E8E38F08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35DFB-79A9-42DD-B8EC-287B737A22D6}"/>
              </a:ext>
            </a:extLst>
          </p:cNvPr>
          <p:cNvSpPr>
            <a:spLocks noGrp="1"/>
          </p:cNvSpPr>
          <p:nvPr>
            <p:ph type="dt" sz="half" idx="10"/>
          </p:nvPr>
        </p:nvSpPr>
        <p:spPr/>
        <p:txBody>
          <a:bodyPr/>
          <a:lstStyle/>
          <a:p>
            <a:fld id="{E9B57441-C276-4F47-B92F-A41663781B8F}" type="datetimeFigureOut">
              <a:rPr lang="en-IN" smtClean="0"/>
              <a:t>23-11-2021</a:t>
            </a:fld>
            <a:endParaRPr lang="en-IN"/>
          </a:p>
        </p:txBody>
      </p:sp>
      <p:sp>
        <p:nvSpPr>
          <p:cNvPr id="6" name="Footer Placeholder 5">
            <a:extLst>
              <a:ext uri="{FF2B5EF4-FFF2-40B4-BE49-F238E27FC236}">
                <a16:creationId xmlns:a16="http://schemas.microsoft.com/office/drawing/2014/main" id="{4ED96DC7-9B33-44D5-BF81-01CC087AA2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F37A25-43CF-4F75-AA77-B188A50BF543}"/>
              </a:ext>
            </a:extLst>
          </p:cNvPr>
          <p:cNvSpPr>
            <a:spLocks noGrp="1"/>
          </p:cNvSpPr>
          <p:nvPr>
            <p:ph type="sldNum" sz="quarter" idx="12"/>
          </p:nvPr>
        </p:nvSpPr>
        <p:spPr/>
        <p:txBody>
          <a:bodyPr/>
          <a:lstStyle/>
          <a:p>
            <a:fld id="{304287D6-A770-4065-88C6-4CD39DE14872}" type="slidenum">
              <a:rPr lang="en-IN" smtClean="0"/>
              <a:t>‹#›</a:t>
            </a:fld>
            <a:endParaRPr lang="en-IN"/>
          </a:p>
        </p:txBody>
      </p:sp>
    </p:spTree>
    <p:extLst>
      <p:ext uri="{BB962C8B-B14F-4D97-AF65-F5344CB8AC3E}">
        <p14:creationId xmlns:p14="http://schemas.microsoft.com/office/powerpoint/2010/main" val="1334931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3CEAD-633D-40EB-B007-F8FC8FB33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5E5A19-331B-4FCA-80DE-7CBCAC866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11A991-3B28-4899-85B9-6C5139EE9C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57441-C276-4F47-B92F-A41663781B8F}" type="datetimeFigureOut">
              <a:rPr lang="en-IN" smtClean="0"/>
              <a:t>23-11-2021</a:t>
            </a:fld>
            <a:endParaRPr lang="en-IN"/>
          </a:p>
        </p:txBody>
      </p:sp>
      <p:sp>
        <p:nvSpPr>
          <p:cNvPr id="5" name="Footer Placeholder 4">
            <a:extLst>
              <a:ext uri="{FF2B5EF4-FFF2-40B4-BE49-F238E27FC236}">
                <a16:creationId xmlns:a16="http://schemas.microsoft.com/office/drawing/2014/main" id="{E0817AE0-AB32-4F23-98CA-4FEDD4CE1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DBC308E-8ED4-4240-ADB3-C2A546CC3A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287D6-A770-4065-88C6-4CD39DE14872}" type="slidenum">
              <a:rPr lang="en-IN" smtClean="0"/>
              <a:t>‹#›</a:t>
            </a:fld>
            <a:endParaRPr lang="en-IN"/>
          </a:p>
        </p:txBody>
      </p:sp>
    </p:spTree>
    <p:extLst>
      <p:ext uri="{BB962C8B-B14F-4D97-AF65-F5344CB8AC3E}">
        <p14:creationId xmlns:p14="http://schemas.microsoft.com/office/powerpoint/2010/main" val="2082889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0.gi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G"/><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8.jp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5.png"/><Relationship Id="rId7"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F2B36-507C-4485-ABD5-F188CC199BC4}"/>
              </a:ext>
            </a:extLst>
          </p:cNvPr>
          <p:cNvPicPr>
            <a:picLocks noChangeAspect="1"/>
          </p:cNvPicPr>
          <p:nvPr/>
        </p:nvPicPr>
        <p:blipFill>
          <a:blip r:embed="rId2"/>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DBF2FA2B-1D85-4EB2-9D89-00AC62B8B763}"/>
              </a:ext>
            </a:extLst>
          </p:cNvPr>
          <p:cNvPicPr>
            <a:picLocks noChangeAspect="1"/>
          </p:cNvPicPr>
          <p:nvPr/>
        </p:nvPicPr>
        <p:blipFill rotWithShape="1">
          <a:blip r:embed="rId3">
            <a:extLst>
              <a:ext uri="{28A0092B-C50C-407E-A947-70E740481C1C}">
                <a14:useLocalDpi xmlns:a14="http://schemas.microsoft.com/office/drawing/2010/main" val="0"/>
              </a:ext>
            </a:extLst>
          </a:blip>
          <a:srcRect l="8877" t="16279" r="38035" b="23053"/>
          <a:stretch/>
        </p:blipFill>
        <p:spPr>
          <a:xfrm>
            <a:off x="492370" y="5292970"/>
            <a:ext cx="1345224" cy="439615"/>
          </a:xfrm>
          <a:prstGeom prst="rect">
            <a:avLst/>
          </a:prstGeom>
        </p:spPr>
      </p:pic>
    </p:spTree>
    <p:extLst>
      <p:ext uri="{BB962C8B-B14F-4D97-AF65-F5344CB8AC3E}">
        <p14:creationId xmlns:p14="http://schemas.microsoft.com/office/powerpoint/2010/main" val="72779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10</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aphicFrame>
        <p:nvGraphicFramePr>
          <p:cNvPr id="16" name="Table 4">
            <a:extLst>
              <a:ext uri="{FF2B5EF4-FFF2-40B4-BE49-F238E27FC236}">
                <a16:creationId xmlns:a16="http://schemas.microsoft.com/office/drawing/2014/main" id="{E3FEFCFE-D1B4-4048-85E0-598584CC5D69}"/>
              </a:ext>
            </a:extLst>
          </p:cNvPr>
          <p:cNvGraphicFramePr>
            <a:graphicFrameLocks/>
          </p:cNvGraphicFramePr>
          <p:nvPr>
            <p:extLst>
              <p:ext uri="{D42A27DB-BD31-4B8C-83A1-F6EECF244321}">
                <p14:modId xmlns:p14="http://schemas.microsoft.com/office/powerpoint/2010/main" val="4097915197"/>
              </p:ext>
            </p:extLst>
          </p:nvPr>
        </p:nvGraphicFramePr>
        <p:xfrm>
          <a:off x="412147" y="894589"/>
          <a:ext cx="11435196" cy="463296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98814">
                  <a:extLst>
                    <a:ext uri="{9D8B030D-6E8A-4147-A177-3AD203B41FA5}">
                      <a16:colId xmlns:a16="http://schemas.microsoft.com/office/drawing/2014/main" val="1729631735"/>
                    </a:ext>
                  </a:extLst>
                </a:gridCol>
                <a:gridCol w="600364">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400" dirty="0">
                          <a:latin typeface="Times New Roman" panose="02020603050405020304" pitchFamily="18" charset="0"/>
                          <a:cs typeface="Times New Roman" panose="02020603050405020304" pitchFamily="18" charset="0"/>
                        </a:rPr>
                        <a:t>Sl. No.</a:t>
                      </a:r>
                    </a:p>
                  </a:txBody>
                  <a:tcPr/>
                </a:tc>
                <a:tc>
                  <a:txBody>
                    <a:bodyPr/>
                    <a:lstStyle/>
                    <a:p>
                      <a:pPr algn="just"/>
                      <a:r>
                        <a:rPr lang="en-IN" sz="14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400" dirty="0">
                          <a:latin typeface="Times New Roman" panose="02020603050405020304" pitchFamily="18" charset="0"/>
                          <a:cs typeface="Times New Roman" panose="02020603050405020304" pitchFamily="18" charset="0"/>
                        </a:rPr>
                        <a:t>Year</a:t>
                      </a:r>
                    </a:p>
                  </a:txBody>
                  <a:tcPr/>
                </a:tc>
                <a:tc>
                  <a:txBody>
                    <a:bodyPr/>
                    <a:lstStyle/>
                    <a:p>
                      <a:pPr algn="just"/>
                      <a:r>
                        <a:rPr lang="en-IN" sz="14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11</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Detection Algorithm for Overlapping LEDs in Vehicular Visible Light Communication System</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A method to separate the overlapping LEDs is proposed. The edges of the overlapping LED are detected using Canny edge detection algorithm. These edges are extracted based on contour mapping. Then the performance analysis is done for different scenarios.</a:t>
                      </a:r>
                      <a:endParaRPr lang="en-IN" sz="1200"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12</a:t>
                      </a:r>
                    </a:p>
                  </a:txBody>
                  <a:tcPr/>
                </a:tc>
                <a:tc>
                  <a:txBody>
                    <a:bodyPr/>
                    <a:lstStyle/>
                    <a:p>
                      <a:pPr marL="0" algn="just" defTabSz="914400" rtl="0" eaLnBrk="1" latinLnBrk="0" hangingPunct="1"/>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Vehicle-to-Vehicle Communication Technology</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Obstacle recognition based on depth images is widely studied. Due to its advantages of 3D information and environment illumination insensitivity, the depth images are found to be most useful and accurate for the recognition. The traditional recognition methods mainly focus on hand-crafted feature design, which cannot achieve satisfactory results. The proposed methodology in this research informs about CNN method through which the obstacles can be detected. </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13</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Face Recognition using depth image based convolutional neural network</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use of HAAR cascades for the face recognition is discussed in [13]. This uses deep learning and is used to recognize a person on the road. The recognition method uses CNN architecture for recognition of the faces. The extension of this cascade algorithm is done for the other objects like cars, truck etc, for the obstacle detection on the road. Though it yields acceptable results, the drawbacks like more false negatives are discussed in the research. </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4260914"/>
                  </a:ext>
                </a:extLst>
              </a:tr>
              <a:tr h="388804">
                <a:tc>
                  <a:txBody>
                    <a:bodyPr/>
                    <a:lstStyle/>
                    <a:p>
                      <a:pPr algn="just"/>
                      <a:r>
                        <a:rPr lang="en-IN" sz="1200" dirty="0">
                          <a:latin typeface="Times New Roman" panose="02020603050405020304" pitchFamily="18" charset="0"/>
                          <a:cs typeface="Times New Roman" panose="02020603050405020304" pitchFamily="18" charset="0"/>
                        </a:rPr>
                        <a:t>14</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Depth-Wise Separable Convolutions and Multi-Level Pooling for an Efficient Spatial CNN-Based Steganalysis</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Depth-wise separable CNN are widely used for the recognition of objects with multiple features. The research deals with the architecture of the same for the efficient analysis of the objects using depth-wise separable neural networks, and how is it is distinguishable from the regular neural networks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5409482"/>
                  </a:ext>
                </a:extLst>
              </a:tr>
              <a:tr h="268731">
                <a:tc>
                  <a:txBody>
                    <a:bodyPr/>
                    <a:lstStyle/>
                    <a:p>
                      <a:pPr algn="just"/>
                      <a:r>
                        <a:rPr lang="en-IN" sz="1200" dirty="0">
                          <a:latin typeface="Times New Roman" panose="02020603050405020304" pitchFamily="18" charset="0"/>
                          <a:cs typeface="Times New Roman" panose="02020603050405020304" pitchFamily="18" charset="0"/>
                        </a:rPr>
                        <a:t>15</a:t>
                      </a:r>
                    </a:p>
                  </a:txBody>
                  <a:tcPr/>
                </a:tc>
                <a:tc>
                  <a:txBody>
                    <a:bodyPr/>
                    <a:lstStyle/>
                    <a:p>
                      <a:pPr algn="l"/>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Drop an Octave: Reducing Spatial Redundancy in Convolutional Neural Networks with Octave Convolution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state-of-the-art method for object recognition from images is proposed in [15]. It deals with the concept of Octave Convolution for neural networks. Using OctConv in the neural networks helps in solving the redundant spatial problems raised due to the redundant feature extractions helping to improve the model efficiency.</a:t>
                      </a:r>
                    </a:p>
                  </a:txBody>
                  <a:tcPr/>
                </a:tc>
                <a:extLst>
                  <a:ext uri="{0D108BD9-81ED-4DB2-BD59-A6C34878D82A}">
                    <a16:rowId xmlns:a16="http://schemas.microsoft.com/office/drawing/2014/main" val="489100883"/>
                  </a:ext>
                </a:extLst>
              </a:tr>
            </a:tbl>
          </a:graphicData>
        </a:graphic>
      </p:graphicFrame>
    </p:spTree>
    <p:extLst>
      <p:ext uri="{BB962C8B-B14F-4D97-AF65-F5344CB8AC3E}">
        <p14:creationId xmlns:p14="http://schemas.microsoft.com/office/powerpoint/2010/main" val="222443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11</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aphicFrame>
        <p:nvGraphicFramePr>
          <p:cNvPr id="15" name="Table 4">
            <a:extLst>
              <a:ext uri="{FF2B5EF4-FFF2-40B4-BE49-F238E27FC236}">
                <a16:creationId xmlns:a16="http://schemas.microsoft.com/office/drawing/2014/main" id="{411D8280-9869-4748-A566-E633D20388B9}"/>
              </a:ext>
            </a:extLst>
          </p:cNvPr>
          <p:cNvGraphicFramePr>
            <a:graphicFrameLocks/>
          </p:cNvGraphicFramePr>
          <p:nvPr>
            <p:extLst>
              <p:ext uri="{D42A27DB-BD31-4B8C-83A1-F6EECF244321}">
                <p14:modId xmlns:p14="http://schemas.microsoft.com/office/powerpoint/2010/main" val="1134808842"/>
              </p:ext>
            </p:extLst>
          </p:nvPr>
        </p:nvGraphicFramePr>
        <p:xfrm>
          <a:off x="412147" y="894589"/>
          <a:ext cx="11435196" cy="494284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98814">
                  <a:extLst>
                    <a:ext uri="{9D8B030D-6E8A-4147-A177-3AD203B41FA5}">
                      <a16:colId xmlns:a16="http://schemas.microsoft.com/office/drawing/2014/main" val="1729631735"/>
                    </a:ext>
                  </a:extLst>
                </a:gridCol>
                <a:gridCol w="600364">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200" dirty="0">
                          <a:latin typeface="Times New Roman" panose="02020603050405020304" pitchFamily="18" charset="0"/>
                          <a:cs typeface="Times New Roman" panose="02020603050405020304" pitchFamily="18" charset="0"/>
                        </a:rPr>
                        <a:t>Sl. No.</a:t>
                      </a:r>
                    </a:p>
                  </a:txBody>
                  <a:tcPr/>
                </a:tc>
                <a:tc>
                  <a:txBody>
                    <a:bodyPr/>
                    <a:lstStyle/>
                    <a:p>
                      <a:pPr algn="just"/>
                      <a:r>
                        <a:rPr lang="en-IN" sz="12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200" dirty="0">
                          <a:latin typeface="Times New Roman" panose="02020603050405020304" pitchFamily="18" charset="0"/>
                          <a:cs typeface="Times New Roman" panose="02020603050405020304" pitchFamily="18" charset="0"/>
                        </a:rPr>
                        <a:t>Year</a:t>
                      </a:r>
                    </a:p>
                  </a:txBody>
                  <a:tcPr/>
                </a:tc>
                <a:tc>
                  <a:txBody>
                    <a:bodyPr/>
                    <a:lstStyle/>
                    <a:p>
                      <a:pPr algn="just"/>
                      <a:r>
                        <a:rPr lang="en-IN" sz="12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16</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CPU Based YOLO: A Real Time Object Detection Algorithm</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concept of YOLO – You Only Look Once is explained. This recognition algorithm mainly uses the GPU for the execution. The paper deals with how this algorithm can be run only using CPU for its execution to obtain better and accurate results. This gains the confidence and purpose for the systems which run on laptops and personal computers and don’t use graphical processors for their execution.</a:t>
                      </a: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17</a:t>
                      </a:r>
                    </a:p>
                  </a:txBody>
                  <a:tcPr/>
                </a:tc>
                <a:tc>
                  <a:txBody>
                    <a:bodyPr/>
                    <a:lstStyle/>
                    <a:p>
                      <a:pPr marL="0" algn="just" defTabSz="914400" rtl="0" eaLnBrk="1" latinLnBrk="0" hangingPunct="1"/>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Object Detection for Autonomous Driving using YOLO [You Only Look Once] algorithm</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usage of the object detection using YOLO is discussed in [17]. This algorithm is mainly used in autonomous driving systems and has 80 distinguishable classes for classification. It is mainly designed for such systems where the physical presence of driver is not required. This algorithm detects different objects in a single frame.</a:t>
                      </a: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18</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Spatial Pyramid Pooling in Deep Convolutional Networks for Visual Recognition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2015</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concept of spatial pyramid pooling is explained in the paper [18]. This is exquisitely used in YOLO algorithm for the better recognition of the images. It is concluded to have better solutions for handling the different scales, aspect ratio and sized objects for recognition. It also helps in avoiding the different unwanted classification which lead to false positives and false negatives which reduce the accuracy and efficiency of the detection.</a:t>
                      </a:r>
                    </a:p>
                  </a:txBody>
                  <a:tcPr/>
                </a:tc>
                <a:extLst>
                  <a:ext uri="{0D108BD9-81ED-4DB2-BD59-A6C34878D82A}">
                    <a16:rowId xmlns:a16="http://schemas.microsoft.com/office/drawing/2014/main" val="3254260914"/>
                  </a:ext>
                </a:extLst>
              </a:tr>
              <a:tr h="388804">
                <a:tc>
                  <a:txBody>
                    <a:bodyPr/>
                    <a:lstStyle/>
                    <a:p>
                      <a:pPr algn="just"/>
                      <a:r>
                        <a:rPr lang="en-IN" sz="1200" dirty="0">
                          <a:latin typeface="Times New Roman" panose="02020603050405020304" pitchFamily="18" charset="0"/>
                          <a:cs typeface="Times New Roman" panose="02020603050405020304" pitchFamily="18" charset="0"/>
                        </a:rPr>
                        <a:t>19</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On the Implementation of Carrierless Amplitude and Phase Modulation in Visible Light Communication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2018</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modulation technique called CAP is discussed in paper [19]. Carrier-less amplitude and phase modulation is proven to be less complex and spectrally efficient for the VLC applications. The jitter timing for the transmission and reception of the signals can be reduced using CAP. </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5409482"/>
                  </a:ext>
                </a:extLst>
              </a:tr>
              <a:tr h="268731">
                <a:tc>
                  <a:txBody>
                    <a:bodyPr/>
                    <a:lstStyle/>
                    <a:p>
                      <a:pPr algn="just"/>
                      <a:r>
                        <a:rPr lang="en-IN" sz="1200" dirty="0">
                          <a:latin typeface="Times New Roman" panose="02020603050405020304" pitchFamily="18" charset="0"/>
                          <a:cs typeface="Times New Roman" panose="02020603050405020304" pitchFamily="18" charset="0"/>
                        </a:rPr>
                        <a:t>20</a:t>
                      </a:r>
                    </a:p>
                  </a:txBody>
                  <a:tcPr/>
                </a:tc>
                <a:tc>
                  <a:txBody>
                    <a:bodyPr/>
                    <a:lstStyle/>
                    <a:p>
                      <a:pPr algn="l"/>
                      <a:r>
                        <a:rPr lang="en-IN" sz="1200" kern="1200" dirty="0">
                          <a:solidFill>
                            <a:schemeClr val="tx1"/>
                          </a:solidFill>
                          <a:effectLst/>
                          <a:latin typeface="Times New Roman" panose="02020603050405020304" pitchFamily="18" charset="0"/>
                          <a:ea typeface="+mn-ea"/>
                          <a:cs typeface="Times New Roman" panose="02020603050405020304" pitchFamily="18" charset="0"/>
                        </a:rPr>
                        <a:t>Design of Visible Light Communication System Using Ask Modulation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Deals with the system design of the VLC system using amplitude shift keying (ASK) methods. ASK is most simple and efficient method for modulation of digital signals. The VLC channel enables a large number of users to get access to the same channel. Hence ASK forms an efficient channel modelling which provides high data rate and spectral efficiency.</a:t>
                      </a:r>
                    </a:p>
                  </a:txBody>
                  <a:tcPr/>
                </a:tc>
                <a:extLst>
                  <a:ext uri="{0D108BD9-81ED-4DB2-BD59-A6C34878D82A}">
                    <a16:rowId xmlns:a16="http://schemas.microsoft.com/office/drawing/2014/main" val="489100883"/>
                  </a:ext>
                </a:extLst>
              </a:tr>
              <a:tr h="268731">
                <a:tc>
                  <a:txBody>
                    <a:bodyPr/>
                    <a:lstStyle/>
                    <a:p>
                      <a:pPr algn="just"/>
                      <a:r>
                        <a:rPr lang="en-IN" sz="1200" dirty="0">
                          <a:latin typeface="Times New Roman" panose="02020603050405020304" pitchFamily="18" charset="0"/>
                          <a:cs typeface="Times New Roman" panose="02020603050405020304" pitchFamily="18" charset="0"/>
                        </a:rPr>
                        <a:t>21</a:t>
                      </a:r>
                    </a:p>
                  </a:txBody>
                  <a:tcPr/>
                </a:tc>
                <a:tc>
                  <a:txBody>
                    <a:bodyPr/>
                    <a:lstStyle/>
                    <a:p>
                      <a:pPr algn="l"/>
                      <a:r>
                        <a:rPr lang="en-IN" sz="1200" kern="1200" dirty="0">
                          <a:solidFill>
                            <a:schemeClr val="tx1"/>
                          </a:solidFill>
                          <a:effectLst/>
                          <a:latin typeface="Times New Roman" panose="02020603050405020304" pitchFamily="18" charset="0"/>
                          <a:ea typeface="+mn-ea"/>
                          <a:cs typeface="Times New Roman" panose="02020603050405020304" pitchFamily="18" charset="0"/>
                        </a:rPr>
                        <a:t>Simple, low-cost micro-controller based data communication using ambient light sensor for VLC</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2016</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price friendly Arduino – Mega based communication system for VLC is discussed in [21]. A hardware is developed to perform a VLC link using ambient sensor for communication and the results were verified. The system uses simple analogy circuits for communication. This is used for indoor VLC systems to which are used for internet of things (IOT).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54912427"/>
                  </a:ext>
                </a:extLst>
              </a:tr>
            </a:tbl>
          </a:graphicData>
        </a:graphic>
      </p:graphicFrame>
    </p:spTree>
    <p:extLst>
      <p:ext uri="{BB962C8B-B14F-4D97-AF65-F5344CB8AC3E}">
        <p14:creationId xmlns:p14="http://schemas.microsoft.com/office/powerpoint/2010/main" val="239063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12</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aphicFrame>
        <p:nvGraphicFramePr>
          <p:cNvPr id="15" name="Table 4">
            <a:extLst>
              <a:ext uri="{FF2B5EF4-FFF2-40B4-BE49-F238E27FC236}">
                <a16:creationId xmlns:a16="http://schemas.microsoft.com/office/drawing/2014/main" id="{0B8E8CCC-8A68-4997-8247-22EC4E8BE6A0}"/>
              </a:ext>
            </a:extLst>
          </p:cNvPr>
          <p:cNvGraphicFramePr>
            <a:graphicFrameLocks/>
          </p:cNvGraphicFramePr>
          <p:nvPr>
            <p:extLst>
              <p:ext uri="{D42A27DB-BD31-4B8C-83A1-F6EECF244321}">
                <p14:modId xmlns:p14="http://schemas.microsoft.com/office/powerpoint/2010/main" val="3436514601"/>
              </p:ext>
            </p:extLst>
          </p:nvPr>
        </p:nvGraphicFramePr>
        <p:xfrm>
          <a:off x="412147" y="894589"/>
          <a:ext cx="11435196" cy="494284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98814">
                  <a:extLst>
                    <a:ext uri="{9D8B030D-6E8A-4147-A177-3AD203B41FA5}">
                      <a16:colId xmlns:a16="http://schemas.microsoft.com/office/drawing/2014/main" val="1729631735"/>
                    </a:ext>
                  </a:extLst>
                </a:gridCol>
                <a:gridCol w="600364">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200" dirty="0">
                          <a:latin typeface="Times New Roman" panose="02020603050405020304" pitchFamily="18" charset="0"/>
                          <a:cs typeface="Times New Roman" panose="02020603050405020304" pitchFamily="18" charset="0"/>
                        </a:rPr>
                        <a:t>Sl. No.</a:t>
                      </a:r>
                    </a:p>
                  </a:txBody>
                  <a:tcPr/>
                </a:tc>
                <a:tc>
                  <a:txBody>
                    <a:bodyPr/>
                    <a:lstStyle/>
                    <a:p>
                      <a:pPr algn="just"/>
                      <a:r>
                        <a:rPr lang="en-IN" sz="12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200" dirty="0">
                          <a:latin typeface="Times New Roman" panose="02020603050405020304" pitchFamily="18" charset="0"/>
                          <a:cs typeface="Times New Roman" panose="02020603050405020304" pitchFamily="18" charset="0"/>
                        </a:rPr>
                        <a:t>Year</a:t>
                      </a:r>
                    </a:p>
                  </a:txBody>
                  <a:tcPr/>
                </a:tc>
                <a:tc>
                  <a:txBody>
                    <a:bodyPr/>
                    <a:lstStyle/>
                    <a:p>
                      <a:pPr algn="just"/>
                      <a:r>
                        <a:rPr lang="en-IN" sz="12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22</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Composite Amplitude-Shift Keying for Effective LED-Camera VLC</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novel technique is called composite amplitude shift keying (CASK) is introduced in the research [22]. The idea solely depends on the nature of commercial LEDs which have multiple chips and controlling the chips using CASK. This results in the ASK modulated light emitting from the LED, making it easier for communication. The intensity control as well as the modulation  support for the transmission of the signal is extensively.</a:t>
                      </a: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23</a:t>
                      </a:r>
                    </a:p>
                  </a:txBody>
                  <a:tcPr/>
                </a:tc>
                <a:tc>
                  <a:txBody>
                    <a:bodyPr/>
                    <a:lstStyle/>
                    <a:p>
                      <a:pPr marL="0" algn="just" defTabSz="914400" rtl="0" eaLnBrk="1" latinLnBrk="0" hangingPunct="1"/>
                      <a:r>
                        <a:rPr lang="en-IN" sz="1200" kern="1200" dirty="0">
                          <a:solidFill>
                            <a:schemeClr val="tx1"/>
                          </a:solidFill>
                          <a:effectLst/>
                          <a:latin typeface="Times New Roman" panose="02020603050405020304" pitchFamily="18" charset="0"/>
                          <a:ea typeface="+mn-ea"/>
                          <a:cs typeface="Times New Roman" panose="02020603050405020304" pitchFamily="18" charset="0"/>
                        </a:rPr>
                        <a:t>System demonstration for visible light communication using adaptive threshold detection for low data rate applications</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2012</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Adaptive threshold detection for VLC is discussed in paper [23]. The usage of different geometrics and the frame structure is experimented for indoor VLC. It is concluded that the circular or hexagonal geometry in arranging the LEDs in the transmitter id much more efficient when compared to the use of the conventional – non coherent LEDs. Hence adaptive threshold calculations can be helpful to overcome the dynamic threshold in the system.</a:t>
                      </a: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24</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Visible Light Communications-Based Indoor Positioning via Compressed Sensing</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2018</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deals with the communication using visible light to find the positioning of the objects in an indoor environment. The usage of a large number of LED for the transmission of position of the objects and reception of those information using Visible light receivers is discussed.</a:t>
                      </a:r>
                    </a:p>
                  </a:txBody>
                  <a:tcPr/>
                </a:tc>
                <a:extLst>
                  <a:ext uri="{0D108BD9-81ED-4DB2-BD59-A6C34878D82A}">
                    <a16:rowId xmlns:a16="http://schemas.microsoft.com/office/drawing/2014/main" val="3254260914"/>
                  </a:ext>
                </a:extLst>
              </a:tr>
              <a:tr h="388804">
                <a:tc>
                  <a:txBody>
                    <a:bodyPr/>
                    <a:lstStyle/>
                    <a:p>
                      <a:pPr algn="just"/>
                      <a:r>
                        <a:rPr lang="en-IN" sz="1200" dirty="0">
                          <a:latin typeface="Times New Roman" panose="02020603050405020304" pitchFamily="18" charset="0"/>
                          <a:cs typeface="Times New Roman" panose="02020603050405020304" pitchFamily="18" charset="0"/>
                        </a:rPr>
                        <a:t>25</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Design of Voltage Reference Comparator Circuit for Receiver Circuit in VLC System</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2018</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voltage comparator for the VLC receiver is demonstrated in [25]. The performance evaluation of the system for up to 1m is experimented. The use of Manchester encoding for the data transmission made the communication easier. The results were verified in terms of the output luminous intensity.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5409482"/>
                  </a:ext>
                </a:extLst>
              </a:tr>
              <a:tr h="268731">
                <a:tc>
                  <a:txBody>
                    <a:bodyPr/>
                    <a:lstStyle/>
                    <a:p>
                      <a:pPr algn="just"/>
                      <a:r>
                        <a:rPr lang="en-IN" sz="1200" dirty="0">
                          <a:latin typeface="Times New Roman" panose="02020603050405020304" pitchFamily="18" charset="0"/>
                          <a:cs typeface="Times New Roman" panose="02020603050405020304" pitchFamily="18" charset="0"/>
                        </a:rPr>
                        <a:t>26</a:t>
                      </a:r>
                    </a:p>
                  </a:txBody>
                  <a:tcPr/>
                </a:tc>
                <a:tc>
                  <a:txBody>
                    <a:bodyPr/>
                    <a:lstStyle/>
                    <a:p>
                      <a:pPr algn="l"/>
                      <a:r>
                        <a:rPr lang="en-IN" sz="1200" kern="1200" dirty="0">
                          <a:solidFill>
                            <a:schemeClr val="tx1"/>
                          </a:solidFill>
                          <a:effectLst/>
                          <a:latin typeface="Times New Roman" panose="02020603050405020304" pitchFamily="18" charset="0"/>
                          <a:ea typeface="+mn-ea"/>
                          <a:cs typeface="Times New Roman" panose="02020603050405020304" pitchFamily="18" charset="0"/>
                        </a:rPr>
                        <a:t>Performance Analysis of Two Machine-to-Machine Architecture Types in Vehicular Communications</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system for Vehicular ad-hoc networks is proposed in [26]. In the research, machine to machine technologies for the implementation of the vehicular communication is the main area. The usage of present technologies for the communication system is compared based on performance analysis.</a:t>
                      </a:r>
                    </a:p>
                  </a:txBody>
                  <a:tcPr/>
                </a:tc>
                <a:extLst>
                  <a:ext uri="{0D108BD9-81ED-4DB2-BD59-A6C34878D82A}">
                    <a16:rowId xmlns:a16="http://schemas.microsoft.com/office/drawing/2014/main" val="489100883"/>
                  </a:ext>
                </a:extLst>
              </a:tr>
              <a:tr h="268731">
                <a:tc>
                  <a:txBody>
                    <a:bodyPr/>
                    <a:lstStyle/>
                    <a:p>
                      <a:pPr algn="just"/>
                      <a:r>
                        <a:rPr lang="en-IN" sz="1200" dirty="0">
                          <a:latin typeface="Times New Roman" panose="02020603050405020304" pitchFamily="18" charset="0"/>
                          <a:cs typeface="Times New Roman" panose="02020603050405020304" pitchFamily="18" charset="0"/>
                        </a:rPr>
                        <a:t>27</a:t>
                      </a:r>
                    </a:p>
                  </a:txBody>
                  <a:tcPr/>
                </a:tc>
                <a:tc>
                  <a:txBody>
                    <a:bodyPr/>
                    <a:lstStyle/>
                    <a:p>
                      <a:pPr algn="l"/>
                      <a:r>
                        <a:rPr lang="en-IN" sz="1200" kern="1200" dirty="0">
                          <a:solidFill>
                            <a:schemeClr val="tx1"/>
                          </a:solidFill>
                          <a:effectLst/>
                          <a:latin typeface="Times New Roman" panose="02020603050405020304" pitchFamily="18" charset="0"/>
                          <a:ea typeface="+mn-ea"/>
                          <a:cs typeface="Times New Roman" panose="02020603050405020304" pitchFamily="18" charset="0"/>
                        </a:rPr>
                        <a:t>"Experimental Observations on the Feasibility of VLC-Based V2X Communications under various Environmental Deterrents</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2019</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In the research [27], various factors that affect the V2X communications is explored. The environmental factors which effect the vehicular visible light communication is discussed and the feasibility of V2X systems under such conditions is explained based on performance characteristics.</a:t>
                      </a:r>
                    </a:p>
                  </a:txBody>
                  <a:tcPr/>
                </a:tc>
                <a:extLst>
                  <a:ext uri="{0D108BD9-81ED-4DB2-BD59-A6C34878D82A}">
                    <a16:rowId xmlns:a16="http://schemas.microsoft.com/office/drawing/2014/main" val="254912427"/>
                  </a:ext>
                </a:extLst>
              </a:tr>
            </a:tbl>
          </a:graphicData>
        </a:graphic>
      </p:graphicFrame>
    </p:spTree>
    <p:extLst>
      <p:ext uri="{BB962C8B-B14F-4D97-AF65-F5344CB8AC3E}">
        <p14:creationId xmlns:p14="http://schemas.microsoft.com/office/powerpoint/2010/main" val="361774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13</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aphicFrame>
        <p:nvGraphicFramePr>
          <p:cNvPr id="15" name="Table 4">
            <a:extLst>
              <a:ext uri="{FF2B5EF4-FFF2-40B4-BE49-F238E27FC236}">
                <a16:creationId xmlns:a16="http://schemas.microsoft.com/office/drawing/2014/main" id="{3D12ED85-24FC-44BF-B79C-381B78287D7A}"/>
              </a:ext>
            </a:extLst>
          </p:cNvPr>
          <p:cNvGraphicFramePr>
            <a:graphicFrameLocks/>
          </p:cNvGraphicFramePr>
          <p:nvPr>
            <p:extLst>
              <p:ext uri="{D42A27DB-BD31-4B8C-83A1-F6EECF244321}">
                <p14:modId xmlns:p14="http://schemas.microsoft.com/office/powerpoint/2010/main" val="3367972817"/>
              </p:ext>
            </p:extLst>
          </p:nvPr>
        </p:nvGraphicFramePr>
        <p:xfrm>
          <a:off x="412147" y="894589"/>
          <a:ext cx="11435196" cy="229108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98814">
                  <a:extLst>
                    <a:ext uri="{9D8B030D-6E8A-4147-A177-3AD203B41FA5}">
                      <a16:colId xmlns:a16="http://schemas.microsoft.com/office/drawing/2014/main" val="1729631735"/>
                    </a:ext>
                  </a:extLst>
                </a:gridCol>
                <a:gridCol w="600364">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200" dirty="0">
                          <a:latin typeface="Times New Roman" panose="02020603050405020304" pitchFamily="18" charset="0"/>
                          <a:cs typeface="Times New Roman" panose="02020603050405020304" pitchFamily="18" charset="0"/>
                        </a:rPr>
                        <a:t>Sl. No.</a:t>
                      </a:r>
                    </a:p>
                  </a:txBody>
                  <a:tcPr/>
                </a:tc>
                <a:tc>
                  <a:txBody>
                    <a:bodyPr/>
                    <a:lstStyle/>
                    <a:p>
                      <a:pPr algn="just"/>
                      <a:r>
                        <a:rPr lang="en-IN" sz="12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200" dirty="0">
                          <a:latin typeface="Times New Roman" panose="02020603050405020304" pitchFamily="18" charset="0"/>
                          <a:cs typeface="Times New Roman" panose="02020603050405020304" pitchFamily="18" charset="0"/>
                        </a:rPr>
                        <a:t>Year</a:t>
                      </a:r>
                    </a:p>
                  </a:txBody>
                  <a:tcPr/>
                </a:tc>
                <a:tc>
                  <a:txBody>
                    <a:bodyPr/>
                    <a:lstStyle/>
                    <a:p>
                      <a:pPr algn="just"/>
                      <a:r>
                        <a:rPr lang="en-IN" sz="12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28</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Deep Learning for Optical Vehicular Communication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In [28] deep learning technique for optical vehicular communication is discussed. The technical issues and present technological conditions are considered for an optical camera communication for V2V communications. The system is based on AI decoders and error correctors to ensure maximum efficiency for the transmission and reception.</a:t>
                      </a: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29</a:t>
                      </a:r>
                    </a:p>
                  </a:txBody>
                  <a:tcPr/>
                </a:tc>
                <a:tc>
                  <a:txBody>
                    <a:bodyPr/>
                    <a:lstStyle/>
                    <a:p>
                      <a:pPr marL="0" algn="just" defTabSz="914400" rtl="0" eaLnBrk="1" latinLnBrk="0" hangingPunct="1"/>
                      <a:r>
                        <a:rPr lang="en-IN" sz="1200" kern="1200" dirty="0">
                          <a:solidFill>
                            <a:schemeClr val="tx1"/>
                          </a:solidFill>
                          <a:effectLst/>
                          <a:latin typeface="Times New Roman" panose="02020603050405020304" pitchFamily="18" charset="0"/>
                          <a:ea typeface="+mn-ea"/>
                          <a:cs typeface="Times New Roman" panose="02020603050405020304" pitchFamily="18" charset="0"/>
                        </a:rPr>
                        <a:t>Vehicular Visible Light Communications: A Survey</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It is a survey of vehicular visible light communication. The paper talks about the various aspects of VLC as in the environmental considerations, technological feasibility and the hardware implementation.</a:t>
                      </a: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30</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Channel Modelling and Performance Limits of Vehicular Visible Light Communication Systems</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 discusses the channel modelling for VLC. It also explains the performance evaluations of the of the VLC system by the using channel impulse responses. This is used for the ray tracing. The proposed system in this research is characterized on the pathloss as a function of system parameters and weather conditions.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54260914"/>
                  </a:ext>
                </a:extLst>
              </a:tr>
            </a:tbl>
          </a:graphicData>
        </a:graphic>
      </p:graphicFrame>
      <p:sp>
        <p:nvSpPr>
          <p:cNvPr id="2" name="TextBox 1">
            <a:extLst>
              <a:ext uri="{FF2B5EF4-FFF2-40B4-BE49-F238E27FC236}">
                <a16:creationId xmlns:a16="http://schemas.microsoft.com/office/drawing/2014/main" id="{EEE080F8-A696-4CBB-A4A5-C1568CBDE43C}"/>
              </a:ext>
            </a:extLst>
          </p:cNvPr>
          <p:cNvSpPr txBox="1"/>
          <p:nvPr/>
        </p:nvSpPr>
        <p:spPr>
          <a:xfrm>
            <a:off x="412147" y="3676073"/>
            <a:ext cx="11427495" cy="1354217"/>
          </a:xfrm>
          <a:prstGeom prst="rect">
            <a:avLst/>
          </a:prstGeom>
          <a:noFill/>
        </p:spPr>
        <p:txBody>
          <a:bodyPr wrap="square" rtlCol="0">
            <a:spAutoFit/>
          </a:bodyPr>
          <a:lstStyle/>
          <a:p>
            <a:r>
              <a:rPr lang="en-IN" sz="1600" dirty="0">
                <a:effectLst/>
                <a:latin typeface="Times New Roman" panose="02020603050405020304" pitchFamily="18" charset="0"/>
                <a:ea typeface="Cambria" panose="02040503050406030204" pitchFamily="18" charset="0"/>
                <a:cs typeface="Times New Roman" panose="02020603050405020304" pitchFamily="18" charset="0"/>
              </a:rPr>
              <a:t>It can be observed from the above survey that :</a:t>
            </a:r>
          </a:p>
          <a:p>
            <a:pPr marL="285750" indent="-285750">
              <a:buFont typeface="Arial" panose="020B0604020202020204" pitchFamily="34" charset="0"/>
              <a:buChar char="•"/>
            </a:pPr>
            <a:r>
              <a:rPr lang="en-IN" sz="1600" dirty="0">
                <a:effectLst/>
                <a:latin typeface="Times New Roman" panose="02020603050405020304" pitchFamily="18" charset="0"/>
                <a:ea typeface="Cambria" panose="02040503050406030204" pitchFamily="18" charset="0"/>
                <a:cs typeface="Times New Roman" panose="02020603050405020304" pitchFamily="18" charset="0"/>
              </a:rPr>
              <a:t>The most of the applications of the VLC system is feasible for indoor communications</a:t>
            </a:r>
          </a:p>
          <a:p>
            <a:pPr marL="285750" indent="-285750">
              <a:buFont typeface="Arial" panose="020B0604020202020204" pitchFamily="34" charset="0"/>
              <a:buChar char="•"/>
            </a:pPr>
            <a:r>
              <a:rPr lang="en-IN" sz="1600" dirty="0">
                <a:effectLst/>
                <a:latin typeface="Times New Roman" panose="02020603050405020304" pitchFamily="18" charset="0"/>
                <a:ea typeface="Cambria" panose="02040503050406030204" pitchFamily="18" charset="0"/>
                <a:cs typeface="Times New Roman" panose="02020603050405020304" pitchFamily="18" charset="0"/>
              </a:rPr>
              <a:t>The implementation of the same is challenging. </a:t>
            </a:r>
          </a:p>
          <a:p>
            <a:pPr marL="285750" indent="-285750">
              <a:buFont typeface="Arial" panose="020B0604020202020204" pitchFamily="34" charset="0"/>
              <a:buChar char="•"/>
            </a:pPr>
            <a:r>
              <a:rPr lang="en-IN" sz="1600" dirty="0">
                <a:effectLst/>
                <a:latin typeface="Times New Roman" panose="02020603050405020304" pitchFamily="18" charset="0"/>
                <a:ea typeface="Cambria" panose="02040503050406030204" pitchFamily="18" charset="0"/>
                <a:cs typeface="Times New Roman" panose="02020603050405020304" pitchFamily="18" charset="0"/>
              </a:rPr>
              <a:t>Establishing the communication link in the outdoor environment, design modelling, and noise regulation.</a:t>
            </a:r>
          </a:p>
          <a:p>
            <a:endParaRPr lang="en-IN" dirty="0"/>
          </a:p>
        </p:txBody>
      </p:sp>
    </p:spTree>
    <p:extLst>
      <p:ext uri="{BB962C8B-B14F-4D97-AF65-F5344CB8AC3E}">
        <p14:creationId xmlns:p14="http://schemas.microsoft.com/office/powerpoint/2010/main" val="225231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14</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35CC335C-5062-4132-A32F-0A4BB8D1D5A0}"/>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Problem Definition</a:t>
            </a:r>
          </a:p>
        </p:txBody>
      </p:sp>
      <p:sp>
        <p:nvSpPr>
          <p:cNvPr id="15" name="Content Placeholder 2">
            <a:extLst>
              <a:ext uri="{FF2B5EF4-FFF2-40B4-BE49-F238E27FC236}">
                <a16:creationId xmlns:a16="http://schemas.microsoft.com/office/drawing/2014/main" id="{2A48FF1E-C60C-45FD-9F99-B6DE5E57A315}"/>
              </a:ext>
            </a:extLst>
          </p:cNvPr>
          <p:cNvSpPr txBox="1">
            <a:spLocks/>
          </p:cNvSpPr>
          <p:nvPr/>
        </p:nvSpPr>
        <p:spPr>
          <a:xfrm>
            <a:off x="838200" y="1825625"/>
            <a:ext cx="10515600" cy="4351338"/>
          </a:xfrm>
          <a:prstGeom prst="rect">
            <a:avLst/>
          </a:prstGeom>
          <a:noFill/>
          <a:ln>
            <a:noFill/>
          </a:ln>
        </p:spPr>
        <p:txBody>
          <a:bodyPr spcFirstLastPara="1" vert="horz" wrap="square" lIns="0" tIns="0" rIns="0" bIns="0" rtlCol="0" anchor="t" anchorCtr="0">
            <a:norm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marL="0" indent="0" algn="ctr">
              <a:lnSpc>
                <a:spcPct val="150000"/>
              </a:lnSpc>
            </a:pPr>
            <a:r>
              <a:rPr lang="en-IN">
                <a:latin typeface="Calibri" panose="020F0502020204030204" pitchFamily="34" charset="0"/>
                <a:ea typeface="Calibri" panose="020F0502020204030204" pitchFamily="34" charset="0"/>
                <a:cs typeface="Times New Roman" panose="02020603050405020304" pitchFamily="18" charset="0"/>
              </a:rPr>
              <a:t>“Design of Vehicle to Vehicle Communication System using Visible Light Communication.”</a:t>
            </a:r>
            <a:endParaRPr lang="en-IN" dirty="0"/>
          </a:p>
        </p:txBody>
      </p:sp>
    </p:spTree>
    <p:extLst>
      <p:ext uri="{BB962C8B-B14F-4D97-AF65-F5344CB8AC3E}">
        <p14:creationId xmlns:p14="http://schemas.microsoft.com/office/powerpoint/2010/main" val="2136646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15</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41E9E086-AC94-41E0-9548-41CF5072FBF7}"/>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Motivation</a:t>
            </a:r>
          </a:p>
        </p:txBody>
      </p:sp>
      <p:sp>
        <p:nvSpPr>
          <p:cNvPr id="15" name="Content Placeholder 4">
            <a:extLst>
              <a:ext uri="{FF2B5EF4-FFF2-40B4-BE49-F238E27FC236}">
                <a16:creationId xmlns:a16="http://schemas.microsoft.com/office/drawing/2014/main" id="{F3BF2DC2-3F9C-452C-9320-53C2E8BD90F2}"/>
              </a:ext>
            </a:extLst>
          </p:cNvPr>
          <p:cNvSpPr txBox="1">
            <a:spLocks/>
          </p:cNvSpPr>
          <p:nvPr/>
        </p:nvSpPr>
        <p:spPr>
          <a:xfrm>
            <a:off x="838200" y="1825625"/>
            <a:ext cx="10515600" cy="435133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indent="-457200" algn="just">
              <a:lnSpc>
                <a:spcPct val="115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There are many on-road accidents.</a:t>
            </a:r>
          </a:p>
          <a:p>
            <a:pPr indent="-457200" algn="just">
              <a:lnSpc>
                <a:spcPct val="115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Industry demands innovation in the existing system.</a:t>
            </a:r>
          </a:p>
          <a:p>
            <a:pPr lvl="1" indent="-457200" algn="just">
              <a:lnSpc>
                <a:spcPct val="115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Kia, Mercedes and other high-end cars have scope for R&amp;D in this area.</a:t>
            </a:r>
          </a:p>
          <a:p>
            <a:pPr marL="0" indent="0" algn="just">
              <a:lnSpc>
                <a:spcPct val="115000"/>
              </a:lnSpc>
            </a:pPr>
            <a:endParaRPr lang="en-IN" sz="2400" dirty="0">
              <a:latin typeface="Times New Roman" panose="02020603050405020304" pitchFamily="18" charset="0"/>
              <a:cs typeface="Times New Roman" panose="02020603050405020304" pitchFamily="18" charset="0"/>
            </a:endParaRPr>
          </a:p>
          <a:p>
            <a:pPr indent="-457200" algn="just">
              <a:lnSpc>
                <a:spcPct val="115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indent="-457200" algn="just">
              <a:lnSpc>
                <a:spcPct val="115000"/>
              </a:lnSpc>
              <a:buFont typeface="Arial" panose="020B0604020202020204" pitchFamily="34" charset="0"/>
              <a:buChar char="•"/>
            </a:pPr>
            <a:endParaRPr lang="en-IN" sz="2400" dirty="0"/>
          </a:p>
        </p:txBody>
      </p:sp>
    </p:spTree>
    <p:extLst>
      <p:ext uri="{BB962C8B-B14F-4D97-AF65-F5344CB8AC3E}">
        <p14:creationId xmlns:p14="http://schemas.microsoft.com/office/powerpoint/2010/main" val="3773340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16</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41E9E086-AC94-41E0-9548-41CF5072FBF7}"/>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Objectives</a:t>
            </a:r>
          </a:p>
        </p:txBody>
      </p:sp>
      <p:sp>
        <p:nvSpPr>
          <p:cNvPr id="15" name="Content Placeholder 4">
            <a:extLst>
              <a:ext uri="{FF2B5EF4-FFF2-40B4-BE49-F238E27FC236}">
                <a16:creationId xmlns:a16="http://schemas.microsoft.com/office/drawing/2014/main" id="{F3BF2DC2-3F9C-452C-9320-53C2E8BD90F2}"/>
              </a:ext>
            </a:extLst>
          </p:cNvPr>
          <p:cNvSpPr txBox="1">
            <a:spLocks/>
          </p:cNvSpPr>
          <p:nvPr/>
        </p:nvSpPr>
        <p:spPr>
          <a:xfrm>
            <a:off x="744966" y="1118558"/>
            <a:ext cx="10515600" cy="435133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marL="342900" indent="-342900" algn="just">
              <a:lnSpc>
                <a:spcPct val="115000"/>
              </a:lnSpc>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To detect various on-road obstacles such as vehicles, speed brakes, traffic signals, animals etc.</a:t>
            </a:r>
          </a:p>
          <a:p>
            <a:pPr marL="342900" indent="-342900" algn="just">
              <a:lnSpc>
                <a:spcPct val="115000"/>
              </a:lnSpc>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To process the obtained data and classify to respective classes (animals, cars, etc).</a:t>
            </a:r>
          </a:p>
          <a:p>
            <a:pPr marL="342900" indent="-342900" algn="just">
              <a:lnSpc>
                <a:spcPct val="115000"/>
              </a:lnSpc>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Collect Real-time Data of the On-road objects.</a:t>
            </a:r>
          </a:p>
          <a:p>
            <a:pPr marL="342900" indent="-342900" algn="just">
              <a:lnSpc>
                <a:spcPct val="115000"/>
              </a:lnSpc>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To develop a prototype of Vehicular Communication System (Tx and Rx) using VLC.</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Symbol" panose="05050102010706020507" pitchFamily="18" charset="2"/>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Performance evaluation of the complete system with respect to delay, throughput, packets loss indicator.</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endParaRPr lang="en-IN" dirty="0"/>
          </a:p>
        </p:txBody>
      </p:sp>
    </p:spTree>
    <p:extLst>
      <p:ext uri="{BB962C8B-B14F-4D97-AF65-F5344CB8AC3E}">
        <p14:creationId xmlns:p14="http://schemas.microsoft.com/office/powerpoint/2010/main" val="211695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17</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Key Outcome</a:t>
            </a:r>
          </a:p>
        </p:txBody>
      </p:sp>
      <p:sp>
        <p:nvSpPr>
          <p:cNvPr id="15" name="Content Placeholder 4">
            <a:extLst>
              <a:ext uri="{FF2B5EF4-FFF2-40B4-BE49-F238E27FC236}">
                <a16:creationId xmlns:a16="http://schemas.microsoft.com/office/drawing/2014/main" id="{22AF019F-6BCB-42E7-8E33-A28D972750E9}"/>
              </a:ext>
            </a:extLst>
          </p:cNvPr>
          <p:cNvSpPr txBox="1">
            <a:spLocks/>
          </p:cNvSpPr>
          <p:nvPr/>
        </p:nvSpPr>
        <p:spPr>
          <a:xfrm>
            <a:off x="851341" y="1185695"/>
            <a:ext cx="10515600" cy="435133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latin typeface="Times New Roman" panose="02020603050405020304" pitchFamily="18" charset="0"/>
                <a:ea typeface="Times New Roman" panose="02020603050405020304" pitchFamily="18" charset="0"/>
              </a:rPr>
              <a:t>	A probable design, development and implementation of robust VCS to avoid crashes/accidents, easing road congestions and also improving environmental standards.</a:t>
            </a:r>
            <a:endParaRPr lang="en-IN" dirty="0"/>
          </a:p>
        </p:txBody>
      </p:sp>
    </p:spTree>
    <p:extLst>
      <p:ext uri="{BB962C8B-B14F-4D97-AF65-F5344CB8AC3E}">
        <p14:creationId xmlns:p14="http://schemas.microsoft.com/office/powerpoint/2010/main" val="383779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18</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61F103FE-A387-4589-AEBA-651FA77A0570}"/>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Basic Idea of the Project Methodology</a:t>
            </a:r>
          </a:p>
        </p:txBody>
      </p:sp>
      <p:sp>
        <p:nvSpPr>
          <p:cNvPr id="15" name="Content Placeholder 3">
            <a:extLst>
              <a:ext uri="{FF2B5EF4-FFF2-40B4-BE49-F238E27FC236}">
                <a16:creationId xmlns:a16="http://schemas.microsoft.com/office/drawing/2014/main" id="{F83B47C1-6F49-4B7B-B61C-A850BCEDF262}"/>
              </a:ext>
            </a:extLst>
          </p:cNvPr>
          <p:cNvSpPr txBox="1">
            <a:spLocks/>
          </p:cNvSpPr>
          <p:nvPr/>
        </p:nvSpPr>
        <p:spPr>
          <a:xfrm>
            <a:off x="838200" y="1825625"/>
            <a:ext cx="5181600" cy="435133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latin typeface="Times New Roman" panose="02020603050405020304" pitchFamily="18" charset="0"/>
                <a:ea typeface="Times New Roman" panose="02020603050405020304" pitchFamily="18" charset="0"/>
              </a:rPr>
              <a:t>The basic idea of the project is to indicate the driver and drivers in the proximity of the transmitting car(transmitter) about the probability of accidents, obstacles or congestion on the road hence preventing the mishaps. </a:t>
            </a:r>
          </a:p>
          <a:p>
            <a:pPr>
              <a:lnSpc>
                <a:spcPct val="150000"/>
              </a:lnSpc>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Depending on the received data by the driver and drivers in the proximity of the transmitting vehicle, the action can be taken.</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pPr>
            <a:endParaRPr lang="en-IN" dirty="0"/>
          </a:p>
        </p:txBody>
      </p:sp>
      <p:pic>
        <p:nvPicPr>
          <p:cNvPr id="16" name="Content Placeholder 6">
            <a:extLst>
              <a:ext uri="{FF2B5EF4-FFF2-40B4-BE49-F238E27FC236}">
                <a16:creationId xmlns:a16="http://schemas.microsoft.com/office/drawing/2014/main" id="{2A97B5AD-A145-45F0-881B-790F80B4E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352" y="1107837"/>
            <a:ext cx="4951295" cy="4563202"/>
          </a:xfrm>
          <a:prstGeom prst="rect">
            <a:avLst/>
          </a:prstGeom>
        </p:spPr>
      </p:pic>
      <p:sp>
        <p:nvSpPr>
          <p:cNvPr id="2" name="TextBox 1">
            <a:extLst>
              <a:ext uri="{FF2B5EF4-FFF2-40B4-BE49-F238E27FC236}">
                <a16:creationId xmlns:a16="http://schemas.microsoft.com/office/drawing/2014/main" id="{F50B56C3-2FD7-4CA9-A9FC-4732F0702E72}"/>
              </a:ext>
            </a:extLst>
          </p:cNvPr>
          <p:cNvSpPr txBox="1"/>
          <p:nvPr/>
        </p:nvSpPr>
        <p:spPr>
          <a:xfrm>
            <a:off x="6444762" y="5864469"/>
            <a:ext cx="4909038" cy="369332"/>
          </a:xfrm>
          <a:prstGeom prst="rect">
            <a:avLst/>
          </a:prstGeom>
          <a:noFill/>
        </p:spPr>
        <p:txBody>
          <a:bodyPr wrap="square" rtlCol="0">
            <a:spAutoFit/>
          </a:bodyPr>
          <a:lstStyle/>
          <a:p>
            <a:r>
              <a:rPr lang="en-IN" dirty="0"/>
              <a:t>Fig.3 – Basic idea</a:t>
            </a:r>
          </a:p>
        </p:txBody>
      </p:sp>
    </p:spTree>
    <p:extLst>
      <p:ext uri="{BB962C8B-B14F-4D97-AF65-F5344CB8AC3E}">
        <p14:creationId xmlns:p14="http://schemas.microsoft.com/office/powerpoint/2010/main" val="1486488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dirty="0">
                <a:latin typeface="Playfair Display"/>
                <a:ea typeface="Playfair Display"/>
                <a:cs typeface="Playfair Display"/>
                <a:sym typeface="Playfair Display"/>
              </a:rPr>
              <a:t>Go, change the world</a:t>
            </a:r>
            <a:endParaRPr sz="800" dirty="0"/>
          </a:p>
        </p:txBody>
      </p:sp>
      <p:sp>
        <p:nvSpPr>
          <p:cNvPr id="5" name="Text Placeholder 4">
            <a:extLst>
              <a:ext uri="{FF2B5EF4-FFF2-40B4-BE49-F238E27FC236}">
                <a16:creationId xmlns:a16="http://schemas.microsoft.com/office/drawing/2014/main" id="{3A8D38E7-C2B0-4FFC-8C65-F50F9E0CDD75}"/>
              </a:ext>
            </a:extLst>
          </p:cNvPr>
          <p:cNvSpPr>
            <a:spLocks noGrp="1"/>
          </p:cNvSpPr>
          <p:nvPr>
            <p:ph type="body" idx="1"/>
          </p:nvPr>
        </p:nvSpPr>
        <p:spPr>
          <a:xfrm>
            <a:off x="824096" y="834535"/>
            <a:ext cx="5157787" cy="823912"/>
          </a:xfrm>
        </p:spPr>
        <p:txBody>
          <a:bodyPr anchor="t"/>
          <a:lstStyle/>
          <a:p>
            <a:r>
              <a:rPr lang="en-IN" dirty="0"/>
              <a:t>Hardware Components</a:t>
            </a:r>
          </a:p>
        </p:txBody>
      </p:sp>
      <p:sp>
        <p:nvSpPr>
          <p:cNvPr id="6" name="Content Placeholder 5">
            <a:extLst>
              <a:ext uri="{FF2B5EF4-FFF2-40B4-BE49-F238E27FC236}">
                <a16:creationId xmlns:a16="http://schemas.microsoft.com/office/drawing/2014/main" id="{9771431F-DA7E-4CC5-890F-4C9985FE00BC}"/>
              </a:ext>
            </a:extLst>
          </p:cNvPr>
          <p:cNvSpPr>
            <a:spLocks noGrp="1"/>
          </p:cNvSpPr>
          <p:nvPr>
            <p:ph sz="half" idx="2"/>
          </p:nvPr>
        </p:nvSpPr>
        <p:spPr>
          <a:xfrm>
            <a:off x="838825" y="1472928"/>
            <a:ext cx="5157787" cy="3684588"/>
          </a:xfrm>
        </p:spPr>
        <p:txBody>
          <a:bodyPr/>
          <a:lstStyle/>
          <a:p>
            <a:pPr marL="514350" indent="-285750">
              <a:lnSpc>
                <a:spcPct val="150000"/>
              </a:lnSpc>
              <a:spcBef>
                <a:spcPts val="200"/>
              </a:spcBef>
              <a:buSzPts val="800"/>
            </a:pPr>
            <a:r>
              <a:rPr lang="en-IN" sz="1800" dirty="0">
                <a:solidFill>
                  <a:schemeClr val="dk1"/>
                </a:solidFill>
                <a:latin typeface="Times New Roman" panose="02020603050405020304" pitchFamily="18" charset="0"/>
              </a:rPr>
              <a:t>Camera</a:t>
            </a:r>
          </a:p>
          <a:p>
            <a:pPr marL="514350" indent="-285750">
              <a:lnSpc>
                <a:spcPct val="150000"/>
              </a:lnSpc>
              <a:spcBef>
                <a:spcPts val="200"/>
              </a:spcBef>
              <a:buSzPts val="800"/>
            </a:pPr>
            <a:r>
              <a:rPr lang="en-IN" sz="1800" dirty="0">
                <a:solidFill>
                  <a:schemeClr val="dk1"/>
                </a:solidFill>
                <a:latin typeface="Times New Roman" panose="02020603050405020304" pitchFamily="18" charset="0"/>
              </a:rPr>
              <a:t>Li-Fi module</a:t>
            </a:r>
          </a:p>
          <a:p>
            <a:pPr marL="514350" indent="-285750">
              <a:lnSpc>
                <a:spcPct val="150000"/>
              </a:lnSpc>
              <a:spcBef>
                <a:spcPts val="200"/>
              </a:spcBef>
              <a:buSzPts val="800"/>
            </a:pPr>
            <a:r>
              <a:rPr lang="en-IN" sz="1800" dirty="0">
                <a:solidFill>
                  <a:schemeClr val="dk1"/>
                </a:solidFill>
                <a:latin typeface="Times New Roman" panose="02020603050405020304" pitchFamily="18" charset="0"/>
              </a:rPr>
              <a:t>Arduino Uno/NANO</a:t>
            </a:r>
          </a:p>
          <a:p>
            <a:pPr marL="514350" indent="-285750">
              <a:lnSpc>
                <a:spcPct val="150000"/>
              </a:lnSpc>
              <a:spcBef>
                <a:spcPts val="200"/>
              </a:spcBef>
              <a:buSzPts val="800"/>
            </a:pPr>
            <a:r>
              <a:rPr lang="en-IN" sz="1800" dirty="0">
                <a:solidFill>
                  <a:schemeClr val="dk1"/>
                </a:solidFill>
                <a:latin typeface="Times New Roman" panose="02020603050405020304" pitchFamily="18" charset="0"/>
              </a:rPr>
              <a:t>Connecting wires</a:t>
            </a:r>
          </a:p>
          <a:p>
            <a:pPr marL="514350" indent="-285750">
              <a:lnSpc>
                <a:spcPct val="150000"/>
              </a:lnSpc>
              <a:spcBef>
                <a:spcPts val="200"/>
              </a:spcBef>
              <a:buSzPts val="800"/>
            </a:pPr>
            <a:r>
              <a:rPr lang="en-IN" sz="1800" dirty="0">
                <a:solidFill>
                  <a:schemeClr val="dk1"/>
                </a:solidFill>
                <a:latin typeface="Times New Roman" panose="02020603050405020304" pitchFamily="18" charset="0"/>
              </a:rPr>
              <a:t>Vehicles for testing</a:t>
            </a:r>
          </a:p>
        </p:txBody>
      </p:sp>
      <p:sp>
        <p:nvSpPr>
          <p:cNvPr id="7" name="Text Placeholder 6">
            <a:extLst>
              <a:ext uri="{FF2B5EF4-FFF2-40B4-BE49-F238E27FC236}">
                <a16:creationId xmlns:a16="http://schemas.microsoft.com/office/drawing/2014/main" id="{D6B9E501-7DD1-4D06-A66B-087899EB1BDF}"/>
              </a:ext>
            </a:extLst>
          </p:cNvPr>
          <p:cNvSpPr>
            <a:spLocks noGrp="1"/>
          </p:cNvSpPr>
          <p:nvPr>
            <p:ph type="body" sz="quarter" idx="3"/>
          </p:nvPr>
        </p:nvSpPr>
        <p:spPr>
          <a:xfrm>
            <a:off x="6169024" y="871447"/>
            <a:ext cx="5183188" cy="823912"/>
          </a:xfrm>
        </p:spPr>
        <p:txBody>
          <a:bodyPr anchor="t"/>
          <a:lstStyle/>
          <a:p>
            <a:r>
              <a:rPr lang="en-IN" dirty="0"/>
              <a:t>Software Components</a:t>
            </a:r>
          </a:p>
        </p:txBody>
      </p:sp>
      <p:sp>
        <p:nvSpPr>
          <p:cNvPr id="8" name="Content Placeholder 7">
            <a:extLst>
              <a:ext uri="{FF2B5EF4-FFF2-40B4-BE49-F238E27FC236}">
                <a16:creationId xmlns:a16="http://schemas.microsoft.com/office/drawing/2014/main" id="{FDC4527B-99B5-4664-A061-C4A66A472E87}"/>
              </a:ext>
            </a:extLst>
          </p:cNvPr>
          <p:cNvSpPr>
            <a:spLocks noGrp="1"/>
          </p:cNvSpPr>
          <p:nvPr>
            <p:ph sz="quarter" idx="4"/>
          </p:nvPr>
        </p:nvSpPr>
        <p:spPr>
          <a:xfrm>
            <a:off x="6311315" y="1472928"/>
            <a:ext cx="5183188" cy="3684588"/>
          </a:xfrm>
        </p:spPr>
        <p:txBody>
          <a:bodyPr/>
          <a:lstStyle/>
          <a:p>
            <a:pPr marL="514350" indent="-285750">
              <a:lnSpc>
                <a:spcPct val="150000"/>
              </a:lnSpc>
              <a:spcBef>
                <a:spcPts val="200"/>
              </a:spcBef>
              <a:buSzPts val="800"/>
            </a:pPr>
            <a:r>
              <a:rPr lang="en-IN" sz="1800" dirty="0">
                <a:solidFill>
                  <a:schemeClr val="dk1"/>
                </a:solidFill>
                <a:latin typeface="Times New Roman" panose="02020603050405020304" pitchFamily="18" charset="0"/>
              </a:rPr>
              <a:t>PYTHON(Simulation).</a:t>
            </a:r>
          </a:p>
          <a:p>
            <a:pPr marL="514350" indent="-285750">
              <a:lnSpc>
                <a:spcPct val="150000"/>
              </a:lnSpc>
              <a:spcBef>
                <a:spcPts val="200"/>
              </a:spcBef>
              <a:buSzPts val="800"/>
            </a:pPr>
            <a:r>
              <a:rPr lang="en-IN" sz="1800" dirty="0">
                <a:solidFill>
                  <a:schemeClr val="dk1"/>
                </a:solidFill>
                <a:latin typeface="Times New Roman" panose="02020603050405020304" pitchFamily="18" charset="0"/>
              </a:rPr>
              <a:t>ARDUINO IDE</a:t>
            </a:r>
          </a:p>
          <a:p>
            <a:pPr marL="514350" indent="-285750">
              <a:lnSpc>
                <a:spcPct val="150000"/>
              </a:lnSpc>
              <a:spcBef>
                <a:spcPts val="200"/>
              </a:spcBef>
              <a:buSzPts val="800"/>
            </a:pPr>
            <a:r>
              <a:rPr lang="en-IN" sz="1800" dirty="0" err="1">
                <a:solidFill>
                  <a:schemeClr val="dk1"/>
                </a:solidFill>
                <a:latin typeface="Times New Roman" panose="02020603050405020304" pitchFamily="18" charset="0"/>
              </a:rPr>
              <a:t>PyIDLE</a:t>
            </a:r>
            <a:endParaRPr lang="en-IN" sz="1800" dirty="0">
              <a:solidFill>
                <a:schemeClr val="dk1"/>
              </a:solidFill>
              <a:latin typeface="Times New Roman" panose="02020603050405020304" pitchFamily="18" charset="0"/>
            </a:endParaRPr>
          </a:p>
          <a:p>
            <a:pPr marL="514350" indent="-285750">
              <a:lnSpc>
                <a:spcPct val="150000"/>
              </a:lnSpc>
              <a:spcBef>
                <a:spcPts val="200"/>
              </a:spcBef>
              <a:buSzPts val="800"/>
            </a:pPr>
            <a:r>
              <a:rPr lang="en-IN" sz="1800" dirty="0" err="1">
                <a:solidFill>
                  <a:schemeClr val="dk1"/>
                </a:solidFill>
                <a:latin typeface="Times New Roman" panose="02020603050405020304" pitchFamily="18" charset="0"/>
              </a:rPr>
              <a:t>PySerial</a:t>
            </a:r>
            <a:endParaRPr lang="en-IN" sz="1800" dirty="0">
              <a:solidFill>
                <a:schemeClr val="dk1"/>
              </a:solidFill>
              <a:latin typeface="Times New Roman" panose="02020603050405020304" pitchFamily="18" charset="0"/>
            </a:endParaRPr>
          </a:p>
          <a:p>
            <a:endParaRPr lang="en-IN" dirty="0"/>
          </a:p>
        </p:txBody>
      </p:sp>
      <p:sp>
        <p:nvSpPr>
          <p:cNvPr id="849" name="Google Shape;849;g8c27d4ce30_7_63"/>
          <p:cNvSpPr txBox="1">
            <a:spLocks noGrp="1"/>
          </p:cNvSpPr>
          <p:nvPr>
            <p:ph type="dt" sz="half" idx="10"/>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sz="quarter" idx="11"/>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19</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C0BD035F-E4B3-4791-8804-A8DE83D6E2C7}"/>
              </a:ext>
            </a:extLst>
          </p:cNvPr>
          <p:cNvSpPr txBox="1"/>
          <p:nvPr/>
        </p:nvSpPr>
        <p:spPr>
          <a:xfrm>
            <a:off x="2059277" y="282225"/>
            <a:ext cx="7441551" cy="424732"/>
          </a:xfrm>
          <a:prstGeom prst="rect">
            <a:avLst/>
          </a:prstGeom>
          <a:noFill/>
        </p:spPr>
        <p:txBody>
          <a:bodyPr wrap="square" rtlCol="0">
            <a:spAutoFit/>
          </a:bodyPr>
          <a:lstStyle/>
          <a:p>
            <a:pPr algn="ctr">
              <a:lnSpc>
                <a:spcPct val="90000"/>
              </a:lnSpc>
              <a:buSzPts val="800"/>
            </a:pPr>
            <a:r>
              <a:rPr lang="en-IN" sz="2400" i="1" dirty="0">
                <a:solidFill>
                  <a:srgbClr val="422C75"/>
                </a:solidFill>
                <a:latin typeface="Playfair Display"/>
                <a:sym typeface="Playfair Display"/>
              </a:rPr>
              <a:t>Hardware and software components required</a:t>
            </a:r>
          </a:p>
        </p:txBody>
      </p:sp>
    </p:spTree>
    <p:extLst>
      <p:ext uri="{BB962C8B-B14F-4D97-AF65-F5344CB8AC3E}">
        <p14:creationId xmlns:p14="http://schemas.microsoft.com/office/powerpoint/2010/main" val="106987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8c610e6fb2_0_0"/>
          <p:cNvSpPr txBox="1"/>
          <p:nvPr/>
        </p:nvSpPr>
        <p:spPr>
          <a:xfrm>
            <a:off x="18057" y="45581"/>
            <a:ext cx="12192000" cy="70695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1" name="Google Shape;811;g8c610e6fb2_0_0"/>
          <p:cNvSpPr txBox="1"/>
          <p:nvPr/>
        </p:nvSpPr>
        <p:spPr>
          <a:xfrm>
            <a:off x="3244361" y="2390993"/>
            <a:ext cx="8826795" cy="951300"/>
          </a:xfrm>
          <a:prstGeom prst="rect">
            <a:avLst/>
          </a:prstGeom>
          <a:noFill/>
          <a:ln>
            <a:noFill/>
          </a:ln>
        </p:spPr>
        <p:txBody>
          <a:bodyPr spcFirstLastPara="1" wrap="square" lIns="0" tIns="69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600" b="1" dirty="0">
                <a:effectLst/>
                <a:latin typeface="Times New Roman" panose="02020603050405020304" pitchFamily="18" charset="0"/>
                <a:ea typeface="Calibri" panose="020F0502020204030204" pitchFamily="34" charset="0"/>
                <a:cs typeface="Times New Roman" panose="02020603050405020304" pitchFamily="18" charset="0"/>
              </a:rPr>
              <a:t>Design of Vehicle to Vehicle Communication System using Visible Light Communication</a:t>
            </a:r>
            <a:endParaRPr sz="2600" b="1" i="0" u="none" strike="noStrike" cap="none" dirty="0">
              <a:latin typeface="Times New Roman" panose="02020603050405020304" pitchFamily="18" charset="0"/>
              <a:ea typeface="Calibri"/>
              <a:cs typeface="Times New Roman" panose="02020603050405020304" pitchFamily="18" charset="0"/>
              <a:sym typeface="Calibri"/>
            </a:endParaRPr>
          </a:p>
        </p:txBody>
      </p:sp>
      <p:sp>
        <p:nvSpPr>
          <p:cNvPr id="812" name="Google Shape;812;g8c610e6fb2_0_0"/>
          <p:cNvSpPr/>
          <p:nvPr/>
        </p:nvSpPr>
        <p:spPr>
          <a:xfrm>
            <a:off x="-3850" y="9627"/>
            <a:ext cx="5670319" cy="3940813"/>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3" name="Google Shape;813;g8c610e6fb2_0_0"/>
          <p:cNvSpPr txBox="1"/>
          <p:nvPr/>
        </p:nvSpPr>
        <p:spPr>
          <a:xfrm>
            <a:off x="285931" y="252217"/>
            <a:ext cx="1119600" cy="1116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4" name="Google Shape;814;g8c610e6fb2_0_0"/>
          <p:cNvSpPr txBox="1"/>
          <p:nvPr/>
        </p:nvSpPr>
        <p:spPr>
          <a:xfrm>
            <a:off x="3398433" y="810561"/>
            <a:ext cx="88800" cy="89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5" name="Google Shape;815;g8c610e6fb2_0_0"/>
          <p:cNvSpPr txBox="1"/>
          <p:nvPr/>
        </p:nvSpPr>
        <p:spPr>
          <a:xfrm>
            <a:off x="1521112" y="437048"/>
            <a:ext cx="2310300" cy="746700"/>
          </a:xfrm>
          <a:prstGeom prst="rect">
            <a:avLst/>
          </a:prstGeom>
          <a:noFill/>
          <a:ln>
            <a:noFill/>
          </a:ln>
        </p:spPr>
        <p:txBody>
          <a:bodyPr spcFirstLastPara="1" wrap="square" lIns="0" tIns="8050" rIns="0" bIns="0" anchor="t" anchorCtr="0">
            <a:noAutofit/>
          </a:bodyPr>
          <a:lstStyle/>
          <a:p>
            <a:pPr marL="0" marR="0" lvl="0" indent="0" algn="l" rtl="0">
              <a:lnSpc>
                <a:spcPct val="111904"/>
              </a:lnSpc>
              <a:spcBef>
                <a:spcPts val="0"/>
              </a:spcBef>
              <a:spcAft>
                <a:spcPts val="0"/>
              </a:spcAft>
              <a:buClr>
                <a:srgbClr val="000000"/>
              </a:buClr>
              <a:buSzPts val="2533"/>
              <a:buFont typeface="Arial"/>
              <a:buNone/>
            </a:pPr>
            <a:r>
              <a:rPr lang="en" sz="2533" b="1" i="0" u="none" strike="noStrike" cap="none">
                <a:solidFill>
                  <a:srgbClr val="FFFFFF"/>
                </a:solidFill>
                <a:latin typeface="Helvetica Neue"/>
                <a:ea typeface="Helvetica Neue"/>
                <a:cs typeface="Helvetica Neue"/>
                <a:sym typeface="Helvetica Neue"/>
              </a:rPr>
              <a:t>RV College of </a:t>
            </a:r>
            <a:endParaRPr sz="800" b="0" i="0" u="none" strike="noStrike" cap="none">
              <a:solidFill>
                <a:schemeClr val="dk1"/>
              </a:solidFill>
              <a:latin typeface="Calibri"/>
              <a:ea typeface="Calibri"/>
              <a:cs typeface="Calibri"/>
              <a:sym typeface="Calibri"/>
            </a:endParaRPr>
          </a:p>
          <a:p>
            <a:pPr marL="0" marR="0" lvl="0" indent="0" algn="l" rtl="0">
              <a:lnSpc>
                <a:spcPct val="111904"/>
              </a:lnSpc>
              <a:spcBef>
                <a:spcPts val="0"/>
              </a:spcBef>
              <a:spcAft>
                <a:spcPts val="0"/>
              </a:spcAft>
              <a:buClr>
                <a:srgbClr val="000000"/>
              </a:buClr>
              <a:buSzPts val="2533"/>
              <a:buFont typeface="Arial"/>
              <a:buNone/>
            </a:pPr>
            <a:r>
              <a:rPr lang="en" sz="2533" b="1" i="0" u="none" strike="noStrike" cap="none">
                <a:solidFill>
                  <a:srgbClr val="FFFFFF"/>
                </a:solidFill>
                <a:latin typeface="Helvetica Neue"/>
                <a:ea typeface="Helvetica Neue"/>
                <a:cs typeface="Helvetica Neue"/>
                <a:sym typeface="Helvetica Neue"/>
              </a:rPr>
              <a:t>Engineering</a:t>
            </a:r>
            <a:endParaRPr sz="800" b="0" i="0" u="none" strike="noStrike" cap="none">
              <a:solidFill>
                <a:schemeClr val="dk1"/>
              </a:solidFill>
              <a:latin typeface="Calibri"/>
              <a:ea typeface="Calibri"/>
              <a:cs typeface="Calibri"/>
              <a:sym typeface="Calibri"/>
            </a:endParaRPr>
          </a:p>
        </p:txBody>
      </p:sp>
      <p:sp>
        <p:nvSpPr>
          <p:cNvPr id="816" name="Google Shape;816;g8c610e6fb2_0_0"/>
          <p:cNvSpPr txBox="1"/>
          <p:nvPr/>
        </p:nvSpPr>
        <p:spPr>
          <a:xfrm>
            <a:off x="9774588" y="247404"/>
            <a:ext cx="2065200" cy="293700"/>
          </a:xfrm>
          <a:prstGeom prst="rect">
            <a:avLst/>
          </a:prstGeom>
          <a:noFill/>
          <a:ln>
            <a:noFill/>
          </a:ln>
        </p:spPr>
        <p:txBody>
          <a:bodyPr spcFirstLastPara="1" wrap="square" lIns="0" tIns="770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en" sz="1867" b="0" i="1" u="none" strike="noStrike" cap="none">
                <a:solidFill>
                  <a:srgbClr val="422C75"/>
                </a:solidFill>
                <a:latin typeface="Playfair Display"/>
                <a:ea typeface="Playfair Display"/>
                <a:cs typeface="Playfair Display"/>
                <a:sym typeface="Playfair Display"/>
              </a:rPr>
              <a:t>Go, change the world</a:t>
            </a:r>
            <a:endParaRPr sz="800" b="0" i="0" u="none" strike="noStrike" cap="none">
              <a:solidFill>
                <a:schemeClr val="dk1"/>
              </a:solidFill>
              <a:latin typeface="Calibri"/>
              <a:ea typeface="Calibri"/>
              <a:cs typeface="Calibri"/>
              <a:sym typeface="Calibri"/>
            </a:endParaRPr>
          </a:p>
        </p:txBody>
      </p:sp>
      <p:sp>
        <p:nvSpPr>
          <p:cNvPr id="817" name="Google Shape;817;g8c610e6fb2_0_0"/>
          <p:cNvSpPr txBox="1"/>
          <p:nvPr/>
        </p:nvSpPr>
        <p:spPr>
          <a:xfrm>
            <a:off x="3487233" y="3509287"/>
            <a:ext cx="8129619" cy="466800"/>
          </a:xfrm>
          <a:prstGeom prst="rect">
            <a:avLst/>
          </a:prstGeom>
          <a:noFill/>
          <a:ln>
            <a:noFill/>
          </a:ln>
        </p:spPr>
        <p:txBody>
          <a:bodyPr spcFirstLastPara="1" wrap="square" lIns="55425" tIns="27700" rIns="55425" bIns="27700" anchor="t" anchorCtr="0">
            <a:noAutofit/>
          </a:bodyPr>
          <a:lstStyle/>
          <a:p>
            <a:pPr marL="0" marR="0" lvl="0" indent="0" algn="ctr" rtl="0">
              <a:lnSpc>
                <a:spcPct val="100000"/>
              </a:lnSpc>
              <a:spcBef>
                <a:spcPts val="0"/>
              </a:spcBef>
              <a:spcAft>
                <a:spcPts val="0"/>
              </a:spcAft>
              <a:buClr>
                <a:srgbClr val="000000"/>
              </a:buClr>
              <a:buSzPts val="2667"/>
              <a:buFont typeface="Arial"/>
              <a:buNone/>
            </a:pPr>
            <a:r>
              <a:rPr lang="en" sz="2667" b="1" i="0" u="none" strike="noStrike" cap="none" dirty="0">
                <a:solidFill>
                  <a:schemeClr val="dk1"/>
                </a:solidFill>
                <a:latin typeface="Calibri"/>
                <a:ea typeface="Calibri"/>
                <a:cs typeface="Calibri"/>
                <a:sym typeface="Calibri"/>
              </a:rPr>
              <a:t>Major Project : 18MDC33 Phase 2</a:t>
            </a:r>
            <a:endParaRPr sz="800" b="0" i="0" u="none" strike="noStrike" cap="none" dirty="0">
              <a:solidFill>
                <a:schemeClr val="dk1"/>
              </a:solidFill>
              <a:latin typeface="Calibri"/>
              <a:ea typeface="Calibri"/>
              <a:cs typeface="Calibri"/>
              <a:sym typeface="Calibri"/>
            </a:endParaRPr>
          </a:p>
        </p:txBody>
      </p:sp>
      <p:sp>
        <p:nvSpPr>
          <p:cNvPr id="818" name="Google Shape;818;g8c610e6fb2_0_0"/>
          <p:cNvSpPr txBox="1"/>
          <p:nvPr/>
        </p:nvSpPr>
        <p:spPr>
          <a:xfrm>
            <a:off x="6599903" y="4584200"/>
            <a:ext cx="4468800" cy="653700"/>
          </a:xfrm>
          <a:prstGeom prst="rect">
            <a:avLst/>
          </a:prstGeom>
          <a:noFill/>
          <a:ln>
            <a:noFill/>
          </a:ln>
        </p:spPr>
        <p:txBody>
          <a:bodyPr spcFirstLastPara="1" wrap="square" lIns="55425" tIns="27700" rIns="55425" bIns="27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dk1"/>
                </a:solidFill>
                <a:latin typeface="Calibri"/>
                <a:ea typeface="Calibri"/>
                <a:cs typeface="Calibri"/>
                <a:sym typeface="Calibri"/>
              </a:rPr>
              <a:t>Guide Name: Viswavardhan Reddy K</a:t>
            </a:r>
            <a:endParaRPr sz="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dk1"/>
                </a:solidFill>
                <a:latin typeface="Calibri"/>
                <a:ea typeface="Calibri"/>
                <a:cs typeface="Calibri"/>
                <a:sym typeface="Calibri"/>
              </a:rPr>
              <a:t>Designation:  Assistant Professor</a:t>
            </a:r>
          </a:p>
          <a:p>
            <a:pPr marL="0" marR="0" lvl="0" indent="0" algn="l" rtl="0">
              <a:lnSpc>
                <a:spcPct val="100000"/>
              </a:lnSpc>
              <a:spcBef>
                <a:spcPts val="0"/>
              </a:spcBef>
              <a:spcAft>
                <a:spcPts val="0"/>
              </a:spcAft>
              <a:buClr>
                <a:srgbClr val="000000"/>
              </a:buClr>
              <a:buSzPts val="2000"/>
              <a:buFont typeface="Arial"/>
              <a:buNone/>
            </a:pPr>
            <a:r>
              <a:rPr lang="en" sz="2000" b="1" dirty="0">
                <a:solidFill>
                  <a:schemeClr val="dk1"/>
                </a:solidFill>
                <a:latin typeface="Calibri"/>
                <a:ea typeface="Calibri"/>
                <a:cs typeface="Calibri"/>
                <a:sym typeface="Calibri"/>
              </a:rPr>
              <a:t>Department: ETE</a:t>
            </a:r>
            <a:endParaRPr sz="800" b="0" i="0" u="none" strike="noStrike" cap="none" dirty="0">
              <a:solidFill>
                <a:schemeClr val="dk1"/>
              </a:solidFill>
              <a:latin typeface="Calibri"/>
              <a:ea typeface="Calibri"/>
              <a:cs typeface="Calibri"/>
              <a:sym typeface="Calibri"/>
            </a:endParaRPr>
          </a:p>
        </p:txBody>
      </p:sp>
      <p:sp>
        <p:nvSpPr>
          <p:cNvPr id="820" name="Google Shape;820;g8c610e6fb2_0_0"/>
          <p:cNvSpPr txBox="1"/>
          <p:nvPr/>
        </p:nvSpPr>
        <p:spPr>
          <a:xfrm>
            <a:off x="3428957" y="6406040"/>
            <a:ext cx="5334000" cy="343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 sz="1467" b="0" i="0" u="none" strike="noStrike" cap="none" dirty="0">
                <a:solidFill>
                  <a:srgbClr val="898989"/>
                </a:solidFill>
                <a:latin typeface="Calibri"/>
                <a:ea typeface="Calibri"/>
                <a:cs typeface="Calibri"/>
                <a:sym typeface="Calibri"/>
              </a:rPr>
              <a:t>Department of Electronics and Telecommunication Engineering</a:t>
            </a:r>
            <a:endParaRPr sz="800" b="0" i="0" u="none" strike="noStrike" cap="none" dirty="0">
              <a:solidFill>
                <a:schemeClr val="dk1"/>
              </a:solidFill>
              <a:latin typeface="Calibri"/>
              <a:ea typeface="Calibri"/>
              <a:cs typeface="Calibri"/>
              <a:sym typeface="Calibri"/>
            </a:endParaRPr>
          </a:p>
        </p:txBody>
      </p:sp>
      <p:sp>
        <p:nvSpPr>
          <p:cNvPr id="822" name="Google Shape;822;g8c610e6fb2_0_0"/>
          <p:cNvSpPr txBox="1"/>
          <p:nvPr/>
        </p:nvSpPr>
        <p:spPr>
          <a:xfrm>
            <a:off x="344657" y="4434981"/>
            <a:ext cx="3210700" cy="802919"/>
          </a:xfrm>
          <a:prstGeom prst="rect">
            <a:avLst/>
          </a:prstGeom>
          <a:noFill/>
          <a:ln>
            <a:noFill/>
          </a:ln>
        </p:spPr>
        <p:txBody>
          <a:bodyPr spcFirstLastPara="1" wrap="square" lIns="55425" tIns="27700" rIns="55425" bIns="27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dk1"/>
                </a:solidFill>
                <a:latin typeface="Calibri"/>
                <a:ea typeface="Calibri"/>
                <a:cs typeface="Calibri"/>
                <a:sym typeface="Calibri"/>
              </a:rPr>
              <a:t>Sumana E N (1RV19LDC29)</a:t>
            </a:r>
            <a:endParaRPr sz="20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dk1"/>
                </a:solidFill>
                <a:latin typeface="Calibri"/>
                <a:ea typeface="Calibri"/>
                <a:cs typeface="Calibri"/>
                <a:sym typeface="Calibri"/>
              </a:rPr>
              <a:t>Program : DCE</a:t>
            </a:r>
            <a:endParaRPr sz="800" b="0" i="0" u="none" strike="noStrike" cap="none"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6030721C-3160-4148-922B-D31F94A8C5B5}"/>
              </a:ext>
            </a:extLst>
          </p:cNvPr>
          <p:cNvSpPr txBox="1"/>
          <p:nvPr/>
        </p:nvSpPr>
        <p:spPr>
          <a:xfrm>
            <a:off x="3870157" y="1262968"/>
            <a:ext cx="7853563" cy="892552"/>
          </a:xfrm>
          <a:prstGeom prst="rect">
            <a:avLst/>
          </a:prstGeom>
          <a:noFill/>
        </p:spPr>
        <p:txBody>
          <a:bodyPr wrap="square" rtlCol="0">
            <a:spAutoFit/>
          </a:bodyPr>
          <a:lstStyle/>
          <a:p>
            <a:pPr algn="ctr"/>
            <a:r>
              <a:rPr lang="en-IN" sz="2600" b="1" dirty="0">
                <a:latin typeface="Times New Roman" panose="02020603050405020304" pitchFamily="18" charset="0"/>
                <a:cs typeface="Times New Roman" panose="02020603050405020304" pitchFamily="18" charset="0"/>
              </a:rPr>
              <a:t>Department of Electronics and Telecommunication Engineering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8c27d4ce30_7_227"/>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25" name="Google Shape;925;g8c27d4ce30_7_227"/>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6" name="Google Shape;926;g8c27d4ce30_7_227"/>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7" name="Google Shape;927;g8c27d4ce30_7_227"/>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8" name="Google Shape;928;g8c27d4ce30_7_227"/>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9" name="Google Shape;929;g8c27d4ce30_7_227"/>
          <p:cNvSpPr txBox="1"/>
          <p:nvPr/>
        </p:nvSpPr>
        <p:spPr>
          <a:xfrm>
            <a:off x="1105213" y="265695"/>
            <a:ext cx="1237106"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930" name="Google Shape;930;g8c27d4ce30_7_227"/>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31" name="Google Shape;931;g8c27d4ce30_7_227"/>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32" name="Google Shape;932;g8c27d4ce30_7_227"/>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33" name="Google Shape;933;g8c27d4ce30_7_227"/>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20</a:t>
            </a:fld>
            <a:endParaRPr sz="800">
              <a:solidFill>
                <a:srgbClr val="898989"/>
              </a:solidFill>
              <a:latin typeface="Calibri"/>
              <a:ea typeface="Calibri"/>
              <a:cs typeface="Calibri"/>
              <a:sym typeface="Calibri"/>
            </a:endParaRPr>
          </a:p>
        </p:txBody>
      </p:sp>
      <p:sp>
        <p:nvSpPr>
          <p:cNvPr id="934" name="Google Shape;934;g8c27d4ce30_7_227"/>
          <p:cNvSpPr txBox="1"/>
          <p:nvPr/>
        </p:nvSpPr>
        <p:spPr>
          <a:xfrm>
            <a:off x="2640766" y="126402"/>
            <a:ext cx="7208915" cy="503917"/>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IN" sz="2400" i="1" dirty="0">
                <a:solidFill>
                  <a:srgbClr val="422C75"/>
                </a:solidFill>
                <a:latin typeface="Playfair Display"/>
                <a:sym typeface="Times New Roman"/>
              </a:rPr>
              <a:t>Convolutional</a:t>
            </a:r>
            <a:r>
              <a:rPr lang="en-IN" sz="2900" b="1" i="1" dirty="0">
                <a:solidFill>
                  <a:schemeClr val="dk1"/>
                </a:solidFill>
                <a:latin typeface="Times New Roman"/>
                <a:cs typeface="Times New Roman"/>
                <a:sym typeface="Times New Roman"/>
              </a:rPr>
              <a:t> </a:t>
            </a:r>
            <a:r>
              <a:rPr lang="en-IN" sz="2400" i="1" dirty="0">
                <a:solidFill>
                  <a:srgbClr val="422C75"/>
                </a:solidFill>
                <a:latin typeface="Playfair Display"/>
                <a:sym typeface="Times New Roman"/>
              </a:rPr>
              <a:t>Neural Network</a:t>
            </a:r>
          </a:p>
        </p:txBody>
      </p:sp>
      <p:sp>
        <p:nvSpPr>
          <p:cNvPr id="935" name="Google Shape;935;g8c27d4ce30_7_227"/>
          <p:cNvSpPr txBox="1"/>
          <p:nvPr/>
        </p:nvSpPr>
        <p:spPr>
          <a:xfrm>
            <a:off x="611333" y="945122"/>
            <a:ext cx="11236009" cy="2799539"/>
          </a:xfrm>
          <a:prstGeom prst="rect">
            <a:avLst/>
          </a:prstGeom>
          <a:noFill/>
          <a:ln>
            <a:noFill/>
          </a:ln>
        </p:spPr>
        <p:txBody>
          <a:bodyPr spcFirstLastPara="1" wrap="square" lIns="55450" tIns="27725" rIns="55450" bIns="27725" anchor="t" anchorCtr="0">
            <a:noAutofit/>
          </a:bodyPr>
          <a:lstStyle/>
          <a:p>
            <a:pPr marL="279400" marR="0" lvl="0" indent="-285750" algn="just" rtl="0">
              <a:lnSpc>
                <a:spcPct val="150000"/>
              </a:lnSpc>
              <a:spcBef>
                <a:spcPts val="0"/>
              </a:spcBef>
              <a:spcAft>
                <a:spcPts val="0"/>
              </a:spcAft>
              <a:buClr>
                <a:schemeClr val="dk1"/>
              </a:buClr>
              <a:buSzPts val="1700"/>
              <a:buFont typeface="Arial"/>
              <a:buChar char="•"/>
            </a:pPr>
            <a:r>
              <a:rPr lang="en" sz="1700" dirty="0">
                <a:solidFill>
                  <a:schemeClr val="dk1"/>
                </a:solidFill>
                <a:latin typeface="Times New Roman"/>
                <a:ea typeface="Times New Roman"/>
                <a:cs typeface="Times New Roman"/>
                <a:sym typeface="Times New Roman"/>
              </a:rPr>
              <a:t>A </a:t>
            </a:r>
            <a:r>
              <a:rPr lang="en" sz="1700" b="1" dirty="0">
                <a:solidFill>
                  <a:schemeClr val="dk1"/>
                </a:solidFill>
                <a:latin typeface="Times New Roman"/>
                <a:ea typeface="Times New Roman"/>
                <a:cs typeface="Times New Roman"/>
                <a:sym typeface="Times New Roman"/>
              </a:rPr>
              <a:t>Convolutional Neural Network (ConvNet/CNN)</a:t>
            </a:r>
            <a:r>
              <a:rPr lang="en" sz="1700" dirty="0">
                <a:solidFill>
                  <a:schemeClr val="dk1"/>
                </a:solidFill>
                <a:latin typeface="Times New Roman"/>
                <a:ea typeface="Times New Roman"/>
                <a:cs typeface="Times New Roman"/>
                <a:sym typeface="Times New Roman"/>
              </a:rPr>
              <a:t> is a Deep Learning algorithm which can take in an input image, assign importance to various aspects/objects in the image and be able to differentiate one from the other. </a:t>
            </a:r>
            <a:endParaRPr sz="1700" dirty="0">
              <a:solidFill>
                <a:schemeClr val="dk1"/>
              </a:solidFill>
              <a:latin typeface="Times New Roman"/>
              <a:ea typeface="Times New Roman"/>
              <a:cs typeface="Times New Roman"/>
              <a:sym typeface="Times New Roman"/>
            </a:endParaRPr>
          </a:p>
          <a:p>
            <a:pPr marL="279400" marR="0" lvl="0" indent="-285750" algn="just" rtl="0">
              <a:lnSpc>
                <a:spcPct val="150000"/>
              </a:lnSpc>
              <a:spcBef>
                <a:spcPts val="0"/>
              </a:spcBef>
              <a:spcAft>
                <a:spcPts val="0"/>
              </a:spcAft>
              <a:buClr>
                <a:schemeClr val="dk1"/>
              </a:buClr>
              <a:buSzPts val="1700"/>
              <a:buFont typeface="Arial"/>
              <a:buChar char="•"/>
            </a:pPr>
            <a:r>
              <a:rPr lang="en" sz="1700" dirty="0">
                <a:solidFill>
                  <a:schemeClr val="dk1"/>
                </a:solidFill>
                <a:latin typeface="Times New Roman"/>
                <a:ea typeface="Times New Roman"/>
                <a:cs typeface="Times New Roman"/>
                <a:sym typeface="Times New Roman"/>
              </a:rPr>
              <a:t>The pre-processing required in a ConvNet is much lower as compared to other classification algorithms. </a:t>
            </a:r>
            <a:endParaRPr sz="1700" dirty="0">
              <a:solidFill>
                <a:schemeClr val="dk1"/>
              </a:solidFill>
              <a:latin typeface="Times New Roman"/>
              <a:ea typeface="Times New Roman"/>
              <a:cs typeface="Times New Roman"/>
              <a:sym typeface="Times New Roman"/>
            </a:endParaRPr>
          </a:p>
          <a:p>
            <a:pPr marL="279400" marR="0" lvl="0" indent="-285750" algn="just" rtl="0">
              <a:lnSpc>
                <a:spcPct val="150000"/>
              </a:lnSpc>
              <a:spcBef>
                <a:spcPts val="0"/>
              </a:spcBef>
              <a:spcAft>
                <a:spcPts val="0"/>
              </a:spcAft>
              <a:buClr>
                <a:schemeClr val="dk1"/>
              </a:buClr>
              <a:buSzPts val="1700"/>
              <a:buFont typeface="Arial"/>
              <a:buChar char="•"/>
            </a:pPr>
            <a:r>
              <a:rPr lang="en" sz="1700" dirty="0">
                <a:solidFill>
                  <a:schemeClr val="dk1"/>
                </a:solidFill>
                <a:latin typeface="Times New Roman"/>
                <a:ea typeface="Times New Roman"/>
                <a:cs typeface="Times New Roman"/>
                <a:sym typeface="Times New Roman"/>
              </a:rPr>
              <a:t>With enough training, ConvNets have the ability to learn these filters/characteristics.</a:t>
            </a:r>
            <a:endParaRPr sz="800" dirty="0"/>
          </a:p>
          <a:p>
            <a:pPr marL="279400" marR="0" lvl="0" indent="-285750" algn="just" rtl="0">
              <a:lnSpc>
                <a:spcPct val="150000"/>
              </a:lnSpc>
              <a:spcBef>
                <a:spcPts val="0"/>
              </a:spcBef>
              <a:spcAft>
                <a:spcPts val="0"/>
              </a:spcAft>
              <a:buClr>
                <a:schemeClr val="dk1"/>
              </a:buClr>
              <a:buSzPts val="1700"/>
              <a:buFont typeface="Arial"/>
              <a:buChar char="•"/>
            </a:pPr>
            <a:r>
              <a:rPr lang="en" sz="1700" dirty="0">
                <a:solidFill>
                  <a:schemeClr val="dk1"/>
                </a:solidFill>
                <a:latin typeface="Times New Roman"/>
                <a:ea typeface="Times New Roman"/>
                <a:cs typeface="Times New Roman"/>
                <a:sym typeface="Times New Roman"/>
              </a:rPr>
              <a:t>The architecture performs a better fitting to the image dataset. </a:t>
            </a:r>
            <a:endParaRPr sz="800" dirty="0"/>
          </a:p>
          <a:p>
            <a:pPr marL="279400" marR="0" lvl="0" indent="-285750" algn="just" rtl="0">
              <a:lnSpc>
                <a:spcPct val="150000"/>
              </a:lnSpc>
              <a:spcBef>
                <a:spcPts val="0"/>
              </a:spcBef>
              <a:spcAft>
                <a:spcPts val="0"/>
              </a:spcAft>
              <a:buClr>
                <a:schemeClr val="dk1"/>
              </a:buClr>
              <a:buSzPts val="1700"/>
              <a:buFont typeface="Arial"/>
              <a:buChar char="•"/>
            </a:pPr>
            <a:r>
              <a:rPr lang="en" sz="1700" dirty="0">
                <a:solidFill>
                  <a:schemeClr val="dk1"/>
                </a:solidFill>
                <a:latin typeface="Times New Roman"/>
                <a:ea typeface="Times New Roman"/>
                <a:cs typeface="Times New Roman"/>
                <a:sym typeface="Times New Roman"/>
              </a:rPr>
              <a:t>The role of the ConvNet is to reduce the images into a form which is easier to process, without losing features which are critical for getting a good prediction.</a:t>
            </a:r>
            <a:endParaRPr sz="800" dirty="0"/>
          </a:p>
        </p:txBody>
      </p:sp>
      <p:pic>
        <p:nvPicPr>
          <p:cNvPr id="936" name="Google Shape;936;g8c27d4ce30_7_227" descr="Convolutional Neural Network Tutorial: From Basic to Advanced ..."/>
          <p:cNvPicPr preferRelativeResize="0"/>
          <p:nvPr/>
        </p:nvPicPr>
        <p:blipFill rotWithShape="1">
          <a:blip r:embed="rId4">
            <a:alphaModFix/>
          </a:blip>
          <a:srcRect/>
          <a:stretch/>
        </p:blipFill>
        <p:spPr>
          <a:xfrm>
            <a:off x="2011622" y="3744661"/>
            <a:ext cx="7534499" cy="1614263"/>
          </a:xfrm>
          <a:prstGeom prst="rect">
            <a:avLst/>
          </a:prstGeom>
          <a:noFill/>
          <a:ln>
            <a:noFill/>
          </a:ln>
        </p:spPr>
      </p:pic>
      <p:sp>
        <p:nvSpPr>
          <p:cNvPr id="15" name="TextBox 14">
            <a:extLst>
              <a:ext uri="{FF2B5EF4-FFF2-40B4-BE49-F238E27FC236}">
                <a16:creationId xmlns:a16="http://schemas.microsoft.com/office/drawing/2014/main" id="{71F136E4-12F9-44E5-A5DD-00DD1A8D8870}"/>
              </a:ext>
            </a:extLst>
          </p:cNvPr>
          <p:cNvSpPr txBox="1"/>
          <p:nvPr/>
        </p:nvSpPr>
        <p:spPr>
          <a:xfrm>
            <a:off x="3188071" y="5683612"/>
            <a:ext cx="5181600" cy="369332"/>
          </a:xfrm>
          <a:prstGeom prst="rect">
            <a:avLst/>
          </a:prstGeom>
          <a:noFill/>
        </p:spPr>
        <p:txBody>
          <a:bodyPr wrap="square" rtlCol="0">
            <a:spAutoFit/>
          </a:bodyPr>
          <a:lstStyle/>
          <a:p>
            <a:pPr algn="ctr"/>
            <a:r>
              <a:rPr lang="en-IN" dirty="0"/>
              <a:t>Fig.4 Blocks In a Convolutional Neural Network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8c27d4ce30_7_243"/>
          <p:cNvSpPr/>
          <p:nvPr/>
        </p:nvSpPr>
        <p:spPr>
          <a:xfrm>
            <a:off x="0" y="-8792"/>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42" name="Google Shape;942;g8c27d4ce30_7_24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3" name="Google Shape;943;g8c27d4ce30_7_24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4" name="Google Shape;944;g8c27d4ce30_7_24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5" name="Google Shape;945;g8c27d4ce30_7_24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6" name="Google Shape;946;g8c27d4ce30_7_243"/>
          <p:cNvSpPr txBox="1"/>
          <p:nvPr/>
        </p:nvSpPr>
        <p:spPr>
          <a:xfrm>
            <a:off x="1105212" y="265695"/>
            <a:ext cx="1075849"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947" name="Google Shape;947;g8c27d4ce30_7_24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48" name="Google Shape;948;g8c27d4ce30_7_24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49" name="Google Shape;949;g8c27d4ce30_7_24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50" name="Google Shape;950;g8c27d4ce30_7_24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21</a:t>
            </a:fld>
            <a:endParaRPr sz="800">
              <a:solidFill>
                <a:srgbClr val="898989"/>
              </a:solidFill>
              <a:latin typeface="Calibri"/>
              <a:ea typeface="Calibri"/>
              <a:cs typeface="Calibri"/>
              <a:sym typeface="Calibri"/>
            </a:endParaRPr>
          </a:p>
        </p:txBody>
      </p:sp>
      <p:pic>
        <p:nvPicPr>
          <p:cNvPr id="951" name="Google Shape;951;g8c27d4ce30_7_243" descr="https://miro.medium.com/max/526/1*GcI7G-JLAQiEoCON7xFbhg.gif"/>
          <p:cNvPicPr preferRelativeResize="0"/>
          <p:nvPr/>
        </p:nvPicPr>
        <p:blipFill rotWithShape="1">
          <a:blip r:embed="rId4">
            <a:alphaModFix/>
          </a:blip>
          <a:srcRect/>
          <a:stretch/>
        </p:blipFill>
        <p:spPr>
          <a:xfrm>
            <a:off x="319626" y="979989"/>
            <a:ext cx="3987584" cy="2911088"/>
          </a:xfrm>
          <a:prstGeom prst="rect">
            <a:avLst/>
          </a:prstGeom>
          <a:noFill/>
          <a:ln w="19050" cap="flat" cmpd="sng">
            <a:solidFill>
              <a:schemeClr val="dk1"/>
            </a:solidFill>
            <a:prstDash val="solid"/>
            <a:round/>
            <a:headEnd type="none" w="sm" len="sm"/>
            <a:tailEnd type="none" w="sm" len="sm"/>
          </a:ln>
        </p:spPr>
      </p:pic>
      <p:grpSp>
        <p:nvGrpSpPr>
          <p:cNvPr id="2" name="Group 1">
            <a:extLst>
              <a:ext uri="{FF2B5EF4-FFF2-40B4-BE49-F238E27FC236}">
                <a16:creationId xmlns:a16="http://schemas.microsoft.com/office/drawing/2014/main" id="{D5B7A65F-007A-43F6-9ADA-4738E9926E62}"/>
              </a:ext>
            </a:extLst>
          </p:cNvPr>
          <p:cNvGrpSpPr/>
          <p:nvPr/>
        </p:nvGrpSpPr>
        <p:grpSpPr>
          <a:xfrm>
            <a:off x="347427" y="4528496"/>
            <a:ext cx="2591417" cy="1578644"/>
            <a:chOff x="1038783" y="4250050"/>
            <a:chExt cx="3070145" cy="1940725"/>
          </a:xfrm>
        </p:grpSpPr>
        <p:sp>
          <p:nvSpPr>
            <p:cNvPr id="952" name="Google Shape;952;g8c27d4ce30_7_243"/>
            <p:cNvSpPr txBox="1"/>
            <p:nvPr/>
          </p:nvSpPr>
          <p:spPr>
            <a:xfrm>
              <a:off x="1243846" y="4306947"/>
              <a:ext cx="2865082" cy="1549078"/>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2400" dirty="0">
                  <a:solidFill>
                    <a:schemeClr val="dk1"/>
                  </a:solidFill>
                  <a:latin typeface="Arial"/>
                  <a:ea typeface="Arial"/>
                  <a:cs typeface="Arial"/>
                  <a:sym typeface="Arial"/>
                </a:rPr>
                <a:t>Kernel/Filter, </a:t>
              </a: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n" sz="2400" dirty="0">
                  <a:solidFill>
                    <a:schemeClr val="dk1"/>
                  </a:solidFill>
                  <a:latin typeface="Arial"/>
                  <a:ea typeface="Arial"/>
                  <a:cs typeface="Arial"/>
                  <a:sym typeface="Arial"/>
                </a:rPr>
                <a:t>K =	 1 0 1</a:t>
              </a:r>
              <a:br>
                <a:rPr lang="en" sz="2400" dirty="0">
                  <a:solidFill>
                    <a:schemeClr val="dk1"/>
                  </a:solidFill>
                  <a:latin typeface="Arial"/>
                  <a:ea typeface="Arial"/>
                  <a:cs typeface="Arial"/>
                  <a:sym typeface="Arial"/>
                </a:rPr>
              </a:br>
              <a:r>
                <a:rPr lang="en" sz="2400" dirty="0">
                  <a:solidFill>
                    <a:schemeClr val="dk1"/>
                  </a:solidFill>
                  <a:latin typeface="Arial"/>
                  <a:ea typeface="Arial"/>
                  <a:cs typeface="Arial"/>
                  <a:sym typeface="Arial"/>
                </a:rPr>
                <a:t>	 0 1 0</a:t>
              </a:r>
              <a:br>
                <a:rPr lang="en" sz="2400" dirty="0">
                  <a:solidFill>
                    <a:schemeClr val="dk1"/>
                  </a:solidFill>
                  <a:latin typeface="Arial"/>
                  <a:ea typeface="Arial"/>
                  <a:cs typeface="Arial"/>
                  <a:sym typeface="Arial"/>
                </a:rPr>
              </a:br>
              <a:r>
                <a:rPr lang="en" sz="2400" dirty="0">
                  <a:solidFill>
                    <a:schemeClr val="dk1"/>
                  </a:solidFill>
                  <a:latin typeface="Arial"/>
                  <a:ea typeface="Arial"/>
                  <a:cs typeface="Arial"/>
                  <a:sym typeface="Arial"/>
                </a:rPr>
                <a:t>	 1 0 1</a:t>
              </a:r>
              <a:endParaRPr sz="800" dirty="0"/>
            </a:p>
          </p:txBody>
        </p:sp>
        <p:sp>
          <p:nvSpPr>
            <p:cNvPr id="953" name="Google Shape;953;g8c27d4ce30_7_243"/>
            <p:cNvSpPr/>
            <p:nvPr/>
          </p:nvSpPr>
          <p:spPr>
            <a:xfrm>
              <a:off x="1038783" y="4250050"/>
              <a:ext cx="2686535" cy="1940725"/>
            </a:xfrm>
            <a:prstGeom prst="rect">
              <a:avLst/>
            </a:prstGeom>
            <a:noFill/>
            <a:ln w="76200" cap="flat" cmpd="sng">
              <a:solidFill>
                <a:srgbClr val="5E6DB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grpSp>
      <p:sp>
        <p:nvSpPr>
          <p:cNvPr id="954" name="Google Shape;954;g8c27d4ce30_7_243"/>
          <p:cNvSpPr txBox="1"/>
          <p:nvPr/>
        </p:nvSpPr>
        <p:spPr>
          <a:xfrm>
            <a:off x="5264202" y="927211"/>
            <a:ext cx="7024071" cy="3975346"/>
          </a:xfrm>
          <a:prstGeom prst="rect">
            <a:avLst/>
          </a:prstGeom>
          <a:noFill/>
          <a:ln>
            <a:noFill/>
          </a:ln>
        </p:spPr>
        <p:txBody>
          <a:bodyPr spcFirstLastPara="1" wrap="square" lIns="55450" tIns="27725" rIns="55450" bIns="27725" anchor="t" anchorCtr="0">
            <a:noAutofit/>
          </a:bodyPr>
          <a:lstStyle/>
          <a:p>
            <a:pPr marL="0" marR="0" lvl="0" indent="0" algn="just" rtl="0">
              <a:lnSpc>
                <a:spcPct val="150000"/>
              </a:lnSpc>
              <a:spcBef>
                <a:spcPts val="0"/>
              </a:spcBef>
              <a:spcAft>
                <a:spcPts val="0"/>
              </a:spcAft>
              <a:buNone/>
            </a:pPr>
            <a:r>
              <a:rPr lang="en" sz="1700" b="1" dirty="0">
                <a:solidFill>
                  <a:schemeClr val="dk1"/>
                </a:solidFill>
                <a:latin typeface="Times New Roman"/>
                <a:ea typeface="Times New Roman"/>
                <a:cs typeface="Times New Roman"/>
                <a:sym typeface="Times New Roman"/>
              </a:rPr>
              <a:t>FILTERING &amp; NORMALIZATION: CONVOLUTION + RELU</a:t>
            </a:r>
            <a:endParaRPr sz="800" dirty="0"/>
          </a:p>
          <a:p>
            <a:pPr marL="0" marR="0" lvl="0" indent="0" algn="just" rtl="0">
              <a:lnSpc>
                <a:spcPct val="150000"/>
              </a:lnSpc>
              <a:spcBef>
                <a:spcPts val="0"/>
              </a:spcBef>
              <a:spcAft>
                <a:spcPts val="0"/>
              </a:spcAft>
              <a:buNone/>
            </a:pPr>
            <a:endParaRPr sz="17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u="sng" dirty="0">
                <a:solidFill>
                  <a:srgbClr val="538CD5"/>
                </a:solidFill>
                <a:latin typeface="Times New Roman"/>
                <a:ea typeface="Times New Roman"/>
                <a:cs typeface="Times New Roman"/>
                <a:sym typeface="Times New Roman"/>
              </a:rPr>
              <a:t>FILTERING:</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Line up a feature and the image patch.</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Multiply each image pixel by the corresponding feature pixel.</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Add them up.</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Divide by the total number of pixels in a image. </a:t>
            </a:r>
            <a:endParaRPr sz="800" dirty="0"/>
          </a:p>
          <a:p>
            <a:pPr marL="317500" marR="0" lvl="0" indent="-215900" algn="just" rtl="0">
              <a:lnSpc>
                <a:spcPct val="150000"/>
              </a:lnSpc>
              <a:spcBef>
                <a:spcPts val="0"/>
              </a:spcBef>
              <a:spcAft>
                <a:spcPts val="0"/>
              </a:spcAft>
              <a:buClr>
                <a:schemeClr val="dk1"/>
              </a:buClr>
              <a:buSzPts val="1700"/>
              <a:buFont typeface="Calibri"/>
              <a:buNone/>
            </a:pPr>
            <a:endParaRPr sz="17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u="sng" dirty="0">
                <a:solidFill>
                  <a:srgbClr val="538CD5"/>
                </a:solidFill>
                <a:latin typeface="Times New Roman"/>
                <a:ea typeface="Times New Roman"/>
                <a:cs typeface="Times New Roman"/>
                <a:sym typeface="Times New Roman"/>
              </a:rPr>
              <a:t>NORMALIZATION:</a:t>
            </a:r>
            <a:endParaRPr sz="800" dirty="0"/>
          </a:p>
          <a:p>
            <a:pPr marL="0" marR="0" lvl="0" indent="0" algn="just"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Change the negative values to 0. </a:t>
            </a:r>
            <a:endParaRPr sz="1700" dirty="0">
              <a:solidFill>
                <a:schemeClr val="dk1"/>
              </a:solidFill>
              <a:latin typeface="Times New Roman"/>
              <a:ea typeface="Times New Roman"/>
              <a:cs typeface="Times New Roman"/>
              <a:sym typeface="Times New Roman"/>
            </a:endParaRPr>
          </a:p>
        </p:txBody>
      </p:sp>
      <p:sp>
        <p:nvSpPr>
          <p:cNvPr id="955" name="Google Shape;955;g8c27d4ce30_7_243"/>
          <p:cNvSpPr txBox="1"/>
          <p:nvPr/>
        </p:nvSpPr>
        <p:spPr>
          <a:xfrm>
            <a:off x="2181062" y="182906"/>
            <a:ext cx="7334551" cy="634562"/>
          </a:xfrm>
          <a:prstGeom prst="rect">
            <a:avLst/>
          </a:prstGeom>
          <a:noFill/>
          <a:ln>
            <a:noFill/>
          </a:ln>
        </p:spPr>
        <p:txBody>
          <a:bodyPr spcFirstLastPara="1" wrap="square" lIns="55450" tIns="27725" rIns="55450" bIns="27725" anchor="t" anchorCtr="0">
            <a:noAutofit/>
          </a:bodyPr>
          <a:lstStyle/>
          <a:p>
            <a:pPr algn="ctr"/>
            <a:r>
              <a:rPr lang="en-IN" sz="2400" i="1" dirty="0">
                <a:solidFill>
                  <a:srgbClr val="422C75"/>
                </a:solidFill>
                <a:latin typeface="Playfair Display"/>
                <a:sym typeface="Times New Roman"/>
              </a:rPr>
              <a:t>Convolutional Neural Network</a:t>
            </a:r>
            <a:endParaRPr lang="en-IN" sz="2400" i="1" dirty="0">
              <a:solidFill>
                <a:srgbClr val="422C75"/>
              </a:solidFill>
              <a:latin typeface="Playfair Display"/>
            </a:endParaRPr>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7CE6A4BD-898E-48D5-9C70-9038E395486A}"/>
              </a:ext>
            </a:extLst>
          </p:cNvPr>
          <p:cNvSpPr txBox="1"/>
          <p:nvPr/>
        </p:nvSpPr>
        <p:spPr>
          <a:xfrm>
            <a:off x="2935109" y="5540659"/>
            <a:ext cx="3492068" cy="369332"/>
          </a:xfrm>
          <a:prstGeom prst="rect">
            <a:avLst/>
          </a:prstGeom>
          <a:noFill/>
        </p:spPr>
        <p:txBody>
          <a:bodyPr wrap="square" rtlCol="0">
            <a:spAutoFit/>
          </a:bodyPr>
          <a:lstStyle/>
          <a:p>
            <a:r>
              <a:rPr lang="en-IN" dirty="0"/>
              <a:t>Fig 6 Filter Used</a:t>
            </a:r>
          </a:p>
        </p:txBody>
      </p:sp>
      <p:sp>
        <p:nvSpPr>
          <p:cNvPr id="4" name="TextBox 3">
            <a:extLst>
              <a:ext uri="{FF2B5EF4-FFF2-40B4-BE49-F238E27FC236}">
                <a16:creationId xmlns:a16="http://schemas.microsoft.com/office/drawing/2014/main" id="{6BCF9BAD-5906-406B-9AD9-482A4AD13D81}"/>
              </a:ext>
            </a:extLst>
          </p:cNvPr>
          <p:cNvSpPr txBox="1"/>
          <p:nvPr/>
        </p:nvSpPr>
        <p:spPr>
          <a:xfrm>
            <a:off x="452482" y="4070838"/>
            <a:ext cx="3854728" cy="369332"/>
          </a:xfrm>
          <a:prstGeom prst="rect">
            <a:avLst/>
          </a:prstGeom>
          <a:noFill/>
        </p:spPr>
        <p:txBody>
          <a:bodyPr wrap="square" rtlCol="0">
            <a:spAutoFit/>
          </a:bodyPr>
          <a:lstStyle/>
          <a:p>
            <a:r>
              <a:rPr lang="en-IN" dirty="0"/>
              <a:t>Fig.5 Filtering in CNN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8c27d4ce30_7_261"/>
          <p:cNvSpPr/>
          <p:nvPr/>
        </p:nvSpPr>
        <p:spPr>
          <a:xfrm>
            <a:off x="0" y="-27996"/>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61" name="Google Shape;961;g8c27d4ce30_7_261"/>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2" name="Google Shape;962;g8c27d4ce30_7_261"/>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3" name="Google Shape;963;g8c27d4ce30_7_261"/>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4" name="Google Shape;964;g8c27d4ce30_7_261"/>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5" name="Google Shape;965;g8c27d4ce30_7_261"/>
          <p:cNvSpPr txBox="1"/>
          <p:nvPr/>
        </p:nvSpPr>
        <p:spPr>
          <a:xfrm>
            <a:off x="1105213" y="265695"/>
            <a:ext cx="1212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966" name="Google Shape;966;g8c27d4ce30_7_261"/>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67" name="Google Shape;967;g8c27d4ce30_7_261"/>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68" name="Google Shape;968;g8c27d4ce30_7_261"/>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69" name="Google Shape;969;g8c27d4ce30_7_261"/>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22</a:t>
            </a:fld>
            <a:endParaRPr sz="800">
              <a:solidFill>
                <a:srgbClr val="898989"/>
              </a:solidFill>
              <a:latin typeface="Calibri"/>
              <a:ea typeface="Calibri"/>
              <a:cs typeface="Calibri"/>
              <a:sym typeface="Calibri"/>
            </a:endParaRPr>
          </a:p>
        </p:txBody>
      </p:sp>
      <p:sp>
        <p:nvSpPr>
          <p:cNvPr id="970" name="Google Shape;970;g8c27d4ce30_7_261"/>
          <p:cNvSpPr txBox="1"/>
          <p:nvPr/>
        </p:nvSpPr>
        <p:spPr>
          <a:xfrm>
            <a:off x="4705820" y="1021396"/>
            <a:ext cx="4344680" cy="4759217"/>
          </a:xfrm>
          <a:prstGeom prst="rect">
            <a:avLst/>
          </a:prstGeom>
          <a:noFill/>
          <a:ln>
            <a:noFill/>
          </a:ln>
        </p:spPr>
        <p:txBody>
          <a:bodyPr spcFirstLastPara="1" wrap="square" lIns="55450" tIns="27725" rIns="55450" bIns="27725" anchor="t" anchorCtr="0">
            <a:noAutofit/>
          </a:bodyPr>
          <a:lstStyle/>
          <a:p>
            <a:pPr marL="0" marR="0" lvl="0" indent="0" algn="just" rtl="0">
              <a:lnSpc>
                <a:spcPct val="150000"/>
              </a:lnSpc>
              <a:spcBef>
                <a:spcPts val="0"/>
              </a:spcBef>
              <a:spcAft>
                <a:spcPts val="0"/>
              </a:spcAft>
              <a:buNone/>
            </a:pPr>
            <a:r>
              <a:rPr lang="en" sz="1700" b="1" dirty="0">
                <a:solidFill>
                  <a:schemeClr val="dk1"/>
                </a:solidFill>
                <a:latin typeface="Times New Roman"/>
                <a:ea typeface="Times New Roman"/>
                <a:cs typeface="Times New Roman"/>
                <a:sym typeface="Times New Roman"/>
              </a:rPr>
              <a:t>POOLING: RESIZING</a:t>
            </a:r>
            <a:endParaRPr sz="800" dirty="0"/>
          </a:p>
          <a:p>
            <a:pPr marL="0" marR="0" lvl="0" indent="0" algn="just"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Shrinking the image stack.</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Pick a window size.</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Pick a stride.</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Walk the window across the filtered image. </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From each window, take the maximum value.</a:t>
            </a:r>
            <a:endParaRPr sz="17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b="1" dirty="0">
                <a:solidFill>
                  <a:schemeClr val="dk1"/>
                </a:solidFill>
                <a:latin typeface="Times New Roman"/>
                <a:ea typeface="Times New Roman"/>
                <a:cs typeface="Times New Roman"/>
                <a:sym typeface="Times New Roman"/>
              </a:rPr>
              <a:t>FULLY CONNECTED LAYER </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Every value gets a vote.</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A list of  feature values becomes list of votes. </a:t>
            </a:r>
            <a:endParaRPr sz="800" dirty="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dirty="0">
                <a:solidFill>
                  <a:schemeClr val="dk1"/>
                </a:solidFill>
                <a:latin typeface="Times New Roman"/>
                <a:ea typeface="Times New Roman"/>
                <a:cs typeface="Times New Roman"/>
                <a:sym typeface="Times New Roman"/>
              </a:rPr>
              <a:t>Errors are adjusted based on gradient descent approach. </a:t>
            </a:r>
            <a:endParaRPr sz="800" dirty="0"/>
          </a:p>
          <a:p>
            <a:pPr marL="317500" marR="0" lvl="0" indent="-215900" algn="just" rtl="0">
              <a:lnSpc>
                <a:spcPct val="150000"/>
              </a:lnSpc>
              <a:spcBef>
                <a:spcPts val="0"/>
              </a:spcBef>
              <a:spcAft>
                <a:spcPts val="0"/>
              </a:spcAft>
              <a:buClr>
                <a:schemeClr val="dk1"/>
              </a:buClr>
              <a:buSzPts val="1700"/>
              <a:buFont typeface="Calibri"/>
              <a:buNone/>
            </a:pPr>
            <a:endParaRPr sz="1700" dirty="0">
              <a:solidFill>
                <a:schemeClr val="dk1"/>
              </a:solidFill>
              <a:latin typeface="Times New Roman"/>
              <a:ea typeface="Times New Roman"/>
              <a:cs typeface="Times New Roman"/>
              <a:sym typeface="Times New Roman"/>
            </a:endParaRPr>
          </a:p>
        </p:txBody>
      </p:sp>
      <p:sp>
        <p:nvSpPr>
          <p:cNvPr id="971" name="Google Shape;971;g8c27d4ce30_7_261"/>
          <p:cNvSpPr txBox="1"/>
          <p:nvPr/>
        </p:nvSpPr>
        <p:spPr>
          <a:xfrm>
            <a:off x="2539438" y="182906"/>
            <a:ext cx="7334551" cy="634562"/>
          </a:xfrm>
          <a:prstGeom prst="rect">
            <a:avLst/>
          </a:prstGeom>
          <a:noFill/>
          <a:ln>
            <a:noFill/>
          </a:ln>
        </p:spPr>
        <p:txBody>
          <a:bodyPr spcFirstLastPara="1" wrap="square" lIns="55450" tIns="27725" rIns="55450" bIns="27725" anchor="t" anchorCtr="0">
            <a:noAutofit/>
          </a:bodyPr>
          <a:lstStyle/>
          <a:p>
            <a:pPr algn="ctr"/>
            <a:r>
              <a:rPr lang="en-IN" sz="2800" i="1" dirty="0">
                <a:solidFill>
                  <a:srgbClr val="422C75"/>
                </a:solidFill>
                <a:latin typeface="Playfair Display"/>
                <a:sym typeface="Times New Roman"/>
              </a:rPr>
              <a:t>Convolutional Neural Network</a:t>
            </a:r>
            <a:endParaRPr lang="en-IN" sz="2800" i="1" dirty="0">
              <a:solidFill>
                <a:srgbClr val="422C75"/>
              </a:solidFill>
              <a:latin typeface="Playfair Display"/>
            </a:endParaRPr>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p:txBody>
      </p:sp>
      <p:pic>
        <p:nvPicPr>
          <p:cNvPr id="972" name="Google Shape;972;g8c27d4ce30_7_261" descr="https://miro.medium.com/max/396/1*uoWYsCV5vBU8SHFPAPao-w.gif"/>
          <p:cNvPicPr preferRelativeResize="0"/>
          <p:nvPr/>
        </p:nvPicPr>
        <p:blipFill rotWithShape="1">
          <a:blip r:embed="rId4">
            <a:alphaModFix/>
          </a:blip>
          <a:srcRect/>
          <a:stretch/>
        </p:blipFill>
        <p:spPr>
          <a:xfrm>
            <a:off x="462110" y="927211"/>
            <a:ext cx="3962079" cy="2085703"/>
          </a:xfrm>
          <a:prstGeom prst="rect">
            <a:avLst/>
          </a:prstGeom>
          <a:noFill/>
          <a:ln>
            <a:noFill/>
          </a:ln>
        </p:spPr>
      </p:pic>
      <p:pic>
        <p:nvPicPr>
          <p:cNvPr id="973" name="Google Shape;973;g8c27d4ce30_7_261" descr="Applied Sciences | Free Full-Text | A High-Accuracy Model Average ..."/>
          <p:cNvPicPr preferRelativeResize="0"/>
          <p:nvPr/>
        </p:nvPicPr>
        <p:blipFill rotWithShape="1">
          <a:blip r:embed="rId5">
            <a:alphaModFix/>
          </a:blip>
          <a:srcRect/>
          <a:stretch/>
        </p:blipFill>
        <p:spPr>
          <a:xfrm>
            <a:off x="365836" y="3820891"/>
            <a:ext cx="4205650" cy="1771017"/>
          </a:xfrm>
          <a:prstGeom prst="rect">
            <a:avLst/>
          </a:prstGeom>
          <a:noFill/>
          <a:ln>
            <a:noFill/>
          </a:ln>
        </p:spPr>
      </p:pic>
      <p:pic>
        <p:nvPicPr>
          <p:cNvPr id="974" name="Google Shape;974;g8c27d4ce30_7_261"/>
          <p:cNvPicPr preferRelativeResize="0"/>
          <p:nvPr/>
        </p:nvPicPr>
        <p:blipFill rotWithShape="1">
          <a:blip r:embed="rId6">
            <a:alphaModFix/>
          </a:blip>
          <a:srcRect/>
          <a:stretch/>
        </p:blipFill>
        <p:spPr>
          <a:xfrm>
            <a:off x="9078534" y="817468"/>
            <a:ext cx="2651170" cy="2259838"/>
          </a:xfrm>
          <a:prstGeom prst="rect">
            <a:avLst/>
          </a:prstGeom>
          <a:noFill/>
          <a:ln>
            <a:noFill/>
          </a:ln>
        </p:spPr>
      </p:pic>
      <p:pic>
        <p:nvPicPr>
          <p:cNvPr id="975" name="Google Shape;975;g8c27d4ce30_7_261"/>
          <p:cNvPicPr preferRelativeResize="0"/>
          <p:nvPr/>
        </p:nvPicPr>
        <p:blipFill rotWithShape="1">
          <a:blip r:embed="rId7">
            <a:alphaModFix/>
          </a:blip>
          <a:srcRect/>
          <a:stretch/>
        </p:blipFill>
        <p:spPr>
          <a:xfrm>
            <a:off x="9332131" y="3905321"/>
            <a:ext cx="2523802" cy="1718205"/>
          </a:xfrm>
          <a:prstGeom prst="rect">
            <a:avLst/>
          </a:prstGeom>
          <a:noFill/>
          <a:ln>
            <a:noFill/>
          </a:ln>
        </p:spPr>
      </p:pic>
      <p:sp>
        <p:nvSpPr>
          <p:cNvPr id="2" name="TextBox 1">
            <a:extLst>
              <a:ext uri="{FF2B5EF4-FFF2-40B4-BE49-F238E27FC236}">
                <a16:creationId xmlns:a16="http://schemas.microsoft.com/office/drawing/2014/main" id="{D3BC3134-AD37-4B0F-88DB-509EC0374E8A}"/>
              </a:ext>
            </a:extLst>
          </p:cNvPr>
          <p:cNvSpPr txBox="1"/>
          <p:nvPr/>
        </p:nvSpPr>
        <p:spPr>
          <a:xfrm>
            <a:off x="365836" y="3147646"/>
            <a:ext cx="4030318" cy="369332"/>
          </a:xfrm>
          <a:prstGeom prst="rect">
            <a:avLst/>
          </a:prstGeom>
          <a:noFill/>
        </p:spPr>
        <p:txBody>
          <a:bodyPr wrap="square" rtlCol="0">
            <a:spAutoFit/>
          </a:bodyPr>
          <a:lstStyle/>
          <a:p>
            <a:r>
              <a:rPr lang="en-IN" dirty="0"/>
              <a:t>Fig.7 Filter windowing</a:t>
            </a:r>
          </a:p>
        </p:txBody>
      </p:sp>
      <p:sp>
        <p:nvSpPr>
          <p:cNvPr id="3" name="TextBox 2">
            <a:extLst>
              <a:ext uri="{FF2B5EF4-FFF2-40B4-BE49-F238E27FC236}">
                <a16:creationId xmlns:a16="http://schemas.microsoft.com/office/drawing/2014/main" id="{C5F933C9-BB11-492F-986B-18A21881037F}"/>
              </a:ext>
            </a:extLst>
          </p:cNvPr>
          <p:cNvSpPr txBox="1"/>
          <p:nvPr/>
        </p:nvSpPr>
        <p:spPr>
          <a:xfrm>
            <a:off x="9161585" y="3269187"/>
            <a:ext cx="2664579" cy="369332"/>
          </a:xfrm>
          <a:prstGeom prst="rect">
            <a:avLst/>
          </a:prstGeom>
          <a:noFill/>
        </p:spPr>
        <p:txBody>
          <a:bodyPr wrap="square" rtlCol="0">
            <a:spAutoFit/>
          </a:bodyPr>
          <a:lstStyle/>
          <a:p>
            <a:r>
              <a:rPr lang="en-IN" dirty="0"/>
              <a:t>Fig.8 Basic Convolution </a:t>
            </a:r>
          </a:p>
        </p:txBody>
      </p:sp>
      <p:sp>
        <p:nvSpPr>
          <p:cNvPr id="4" name="TextBox 3">
            <a:extLst>
              <a:ext uri="{FF2B5EF4-FFF2-40B4-BE49-F238E27FC236}">
                <a16:creationId xmlns:a16="http://schemas.microsoft.com/office/drawing/2014/main" id="{3845E5A3-5CCF-4D27-A3F7-3FF7C2EE3B3C}"/>
              </a:ext>
            </a:extLst>
          </p:cNvPr>
          <p:cNvSpPr txBox="1"/>
          <p:nvPr/>
        </p:nvSpPr>
        <p:spPr>
          <a:xfrm>
            <a:off x="365836" y="5780613"/>
            <a:ext cx="4339984" cy="369332"/>
          </a:xfrm>
          <a:prstGeom prst="rect">
            <a:avLst/>
          </a:prstGeom>
          <a:noFill/>
        </p:spPr>
        <p:txBody>
          <a:bodyPr wrap="square" rtlCol="0">
            <a:spAutoFit/>
          </a:bodyPr>
          <a:lstStyle/>
          <a:p>
            <a:r>
              <a:rPr lang="en-IN" dirty="0"/>
              <a:t>Fig.9 Structure of CNN</a:t>
            </a:r>
          </a:p>
        </p:txBody>
      </p:sp>
      <p:sp>
        <p:nvSpPr>
          <p:cNvPr id="5" name="TextBox 4">
            <a:extLst>
              <a:ext uri="{FF2B5EF4-FFF2-40B4-BE49-F238E27FC236}">
                <a16:creationId xmlns:a16="http://schemas.microsoft.com/office/drawing/2014/main" id="{3DCC2685-9806-4B1D-8B26-AA40B3C276AC}"/>
              </a:ext>
            </a:extLst>
          </p:cNvPr>
          <p:cNvSpPr txBox="1"/>
          <p:nvPr/>
        </p:nvSpPr>
        <p:spPr>
          <a:xfrm>
            <a:off x="9360166" y="5890328"/>
            <a:ext cx="2623749" cy="369332"/>
          </a:xfrm>
          <a:prstGeom prst="rect">
            <a:avLst/>
          </a:prstGeom>
          <a:noFill/>
        </p:spPr>
        <p:txBody>
          <a:bodyPr wrap="square" rtlCol="0">
            <a:spAutoFit/>
          </a:bodyPr>
          <a:lstStyle/>
          <a:p>
            <a:r>
              <a:rPr lang="en-IN" dirty="0"/>
              <a:t>Fig.10 Gradient Descent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8c27d4ce30_7_280"/>
          <p:cNvSpPr txBox="1"/>
          <p:nvPr/>
        </p:nvSpPr>
        <p:spPr>
          <a:xfrm>
            <a:off x="0" y="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1" name="Google Shape;981;g8c27d4ce30_7_280"/>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2" name="Google Shape;982;g8c27d4ce30_7_280"/>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3" name="Google Shape;983;g8c27d4ce30_7_280"/>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4" name="Google Shape;984;g8c27d4ce30_7_280"/>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5" name="Google Shape;985;g8c27d4ce30_7_280"/>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986" name="Google Shape;986;g8c27d4ce30_7_280"/>
          <p:cNvSpPr txBox="1"/>
          <p:nvPr/>
        </p:nvSpPr>
        <p:spPr>
          <a:xfrm>
            <a:off x="602725" y="210983"/>
            <a:ext cx="11239800" cy="512000"/>
          </a:xfrm>
          <a:prstGeom prst="rect">
            <a:avLst/>
          </a:prstGeom>
          <a:noFill/>
          <a:ln>
            <a:noFill/>
          </a:ln>
        </p:spPr>
        <p:txBody>
          <a:bodyPr spcFirstLastPara="1" wrap="square" lIns="0" tIns="7300" rIns="0" bIns="0" anchor="t" anchorCtr="0">
            <a:noAutofit/>
          </a:bodyPr>
          <a:lstStyle/>
          <a:p>
            <a:pPr marR="0" lvl="0" indent="0" algn="ctr">
              <a:spcBef>
                <a:spcPts val="0"/>
              </a:spcBef>
              <a:spcAft>
                <a:spcPts val="0"/>
              </a:spcAft>
              <a:buNone/>
            </a:pPr>
            <a:r>
              <a:rPr lang="en-IN" sz="2800" i="1" dirty="0">
                <a:solidFill>
                  <a:srgbClr val="422C75"/>
                </a:solidFill>
                <a:latin typeface="Playfair Display"/>
                <a:sym typeface="Times New Roman"/>
              </a:rPr>
              <a:t>Haar Cascade Classifier</a:t>
            </a:r>
          </a:p>
        </p:txBody>
      </p:sp>
      <p:sp>
        <p:nvSpPr>
          <p:cNvPr id="987" name="Google Shape;987;g8c27d4ce30_7_280"/>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988" name="Google Shape;988;g8c27d4ce30_7_280"/>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0" name="Google Shape;990;g8c27d4ce30_7_280"/>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23</a:t>
            </a:fld>
            <a:endParaRPr sz="800">
              <a:solidFill>
                <a:schemeClr val="dk1"/>
              </a:solidFill>
              <a:latin typeface="Calibri"/>
              <a:ea typeface="Calibri"/>
              <a:cs typeface="Calibri"/>
              <a:sym typeface="Calibri"/>
            </a:endParaRPr>
          </a:p>
        </p:txBody>
      </p:sp>
      <p:sp>
        <p:nvSpPr>
          <p:cNvPr id="991" name="Google Shape;991;g8c27d4ce30_7_280"/>
          <p:cNvSpPr txBox="1"/>
          <p:nvPr/>
        </p:nvSpPr>
        <p:spPr>
          <a:xfrm>
            <a:off x="602725" y="993675"/>
            <a:ext cx="11239800" cy="5146800"/>
          </a:xfrm>
          <a:prstGeom prst="rect">
            <a:avLst/>
          </a:prstGeom>
          <a:noFill/>
          <a:ln>
            <a:noFill/>
          </a:ln>
        </p:spPr>
        <p:txBody>
          <a:bodyPr spcFirstLastPara="1" wrap="square" lIns="91425" tIns="91425" rIns="91425" bIns="91425" anchor="t" anchorCtr="0">
            <a:noAutofit/>
          </a:bodyPr>
          <a:lstStyle/>
          <a:p>
            <a:pPr marL="457200" marR="0" lvl="0" indent="-349250" algn="just" rtl="0">
              <a:lnSpc>
                <a:spcPct val="150000"/>
              </a:lnSpc>
              <a:spcBef>
                <a:spcPts val="0"/>
              </a:spcBef>
              <a:spcAft>
                <a:spcPts val="0"/>
              </a:spcAft>
              <a:buClr>
                <a:srgbClr val="000000"/>
              </a:buClr>
              <a:buSzPts val="1100"/>
              <a:buFont typeface="Calibri"/>
              <a:buChar char="●"/>
            </a:pPr>
            <a:r>
              <a:rPr lang="en" sz="1700" dirty="0">
                <a:solidFill>
                  <a:schemeClr val="dk1"/>
                </a:solidFill>
                <a:latin typeface="Times New Roman"/>
                <a:ea typeface="Times New Roman"/>
                <a:cs typeface="Times New Roman"/>
                <a:sym typeface="Times New Roman"/>
              </a:rPr>
              <a:t>Haar-Cascading algorithm is </a:t>
            </a:r>
            <a:r>
              <a:rPr lang="en" sz="1700" dirty="0">
                <a:solidFill>
                  <a:schemeClr val="dk2"/>
                </a:solidFill>
                <a:latin typeface="Times New Roman"/>
                <a:ea typeface="Times New Roman"/>
                <a:cs typeface="Times New Roman"/>
                <a:sym typeface="Times New Roman"/>
              </a:rPr>
              <a:t>a Machine Learning Classification algorithm</a:t>
            </a:r>
            <a:r>
              <a:rPr lang="en" sz="1700" dirty="0">
                <a:solidFill>
                  <a:schemeClr val="dk1"/>
                </a:solidFill>
                <a:latin typeface="Times New Roman"/>
                <a:ea typeface="Times New Roman"/>
                <a:cs typeface="Times New Roman"/>
                <a:sym typeface="Times New Roman"/>
              </a:rPr>
              <a:t>.</a:t>
            </a:r>
            <a:endParaRPr sz="1700" dirty="0">
              <a:solidFill>
                <a:schemeClr val="dk1"/>
              </a:solidFill>
              <a:latin typeface="Times New Roman"/>
              <a:ea typeface="Times New Roman"/>
              <a:cs typeface="Times New Roman"/>
              <a:sym typeface="Times New Roman"/>
            </a:endParaRPr>
          </a:p>
          <a:p>
            <a:pPr marL="457200" marR="0" lvl="0" indent="-349250" algn="just" rtl="0">
              <a:lnSpc>
                <a:spcPct val="150000"/>
              </a:lnSpc>
              <a:spcBef>
                <a:spcPts val="600"/>
              </a:spcBef>
              <a:spcAft>
                <a:spcPts val="0"/>
              </a:spcAft>
              <a:buClr>
                <a:schemeClr val="dk1"/>
              </a:buClr>
              <a:buSzPts val="1100"/>
              <a:buFont typeface="Calibri"/>
              <a:buChar char="●"/>
            </a:pPr>
            <a:r>
              <a:rPr lang="en" sz="1700" dirty="0">
                <a:solidFill>
                  <a:schemeClr val="dk1"/>
                </a:solidFill>
                <a:latin typeface="Times New Roman"/>
                <a:ea typeface="Times New Roman"/>
                <a:cs typeface="Times New Roman"/>
                <a:sym typeface="Times New Roman"/>
              </a:rPr>
              <a:t>In this algorithm, the cascade function is trained using many positive and negative samples.</a:t>
            </a:r>
            <a:endParaRPr sz="1700" dirty="0">
              <a:solidFill>
                <a:schemeClr val="dk1"/>
              </a:solidFill>
              <a:latin typeface="Times New Roman"/>
              <a:ea typeface="Times New Roman"/>
              <a:cs typeface="Times New Roman"/>
              <a:sym typeface="Times New Roman"/>
            </a:endParaRPr>
          </a:p>
          <a:p>
            <a:pPr marL="457200" marR="0" lvl="0" indent="-349250" algn="just" rtl="0">
              <a:lnSpc>
                <a:spcPct val="150000"/>
              </a:lnSpc>
              <a:spcBef>
                <a:spcPts val="600"/>
              </a:spcBef>
              <a:spcAft>
                <a:spcPts val="0"/>
              </a:spcAft>
              <a:buClr>
                <a:schemeClr val="dk1"/>
              </a:buClr>
              <a:buSzPts val="1100"/>
              <a:buFont typeface="Calibri"/>
              <a:buChar char="●"/>
            </a:pPr>
            <a:r>
              <a:rPr lang="en" sz="1700" dirty="0">
                <a:solidFill>
                  <a:schemeClr val="dk1"/>
                </a:solidFill>
                <a:latin typeface="Times New Roman"/>
                <a:ea typeface="Times New Roman"/>
                <a:cs typeface="Times New Roman"/>
                <a:sym typeface="Times New Roman"/>
              </a:rPr>
              <a:t>The Haar Cascade Classifier is trained in four stages.</a:t>
            </a:r>
            <a:endParaRPr sz="1700" dirty="0">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dirty="0">
                <a:solidFill>
                  <a:schemeClr val="dk1"/>
                </a:solidFill>
                <a:latin typeface="Times New Roman"/>
                <a:ea typeface="Times New Roman"/>
                <a:cs typeface="Times New Roman"/>
                <a:sym typeface="Times New Roman"/>
              </a:rPr>
              <a:t>Haar Feature Selection</a:t>
            </a:r>
            <a:r>
              <a:rPr lang="en" sz="1700" b="0" i="0" u="none" strike="noStrike" cap="none" dirty="0">
                <a:solidFill>
                  <a:schemeClr val="dk1"/>
                </a:solidFill>
                <a:latin typeface="Times New Roman"/>
                <a:ea typeface="Times New Roman"/>
                <a:cs typeface="Times New Roman"/>
                <a:sym typeface="Times New Roman"/>
              </a:rPr>
              <a:t>: This feature detects and considers the adjacent rectangular regions in the given image segment, and it adds to the pixel intensities in each image and calculates the difference between the two sums.</a:t>
            </a:r>
            <a:endParaRPr sz="1700" b="0" i="0" u="none" strike="noStrike" cap="none" dirty="0">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dirty="0">
                <a:solidFill>
                  <a:schemeClr val="dk1"/>
                </a:solidFill>
                <a:latin typeface="Times New Roman"/>
                <a:ea typeface="Times New Roman"/>
                <a:cs typeface="Times New Roman"/>
                <a:sym typeface="Times New Roman"/>
              </a:rPr>
              <a:t>Integral Images</a:t>
            </a:r>
            <a:r>
              <a:rPr lang="en" sz="1700" b="0" i="0" u="none" strike="noStrike" cap="none" dirty="0">
                <a:solidFill>
                  <a:schemeClr val="dk1"/>
                </a:solidFill>
                <a:latin typeface="Times New Roman"/>
                <a:ea typeface="Times New Roman"/>
                <a:cs typeface="Times New Roman"/>
                <a:sym typeface="Times New Roman"/>
              </a:rPr>
              <a:t>: </a:t>
            </a:r>
            <a:r>
              <a:rPr lang="en" sz="1700" b="0" i="0" u="none" strike="noStrike" cap="none" dirty="0">
                <a:solidFill>
                  <a:srgbClr val="000000"/>
                </a:solidFill>
                <a:latin typeface="Times New Roman"/>
                <a:ea typeface="Times New Roman"/>
                <a:cs typeface="Times New Roman"/>
                <a:sym typeface="Times New Roman"/>
              </a:rPr>
              <a:t>Integral Images boost the speed of the classifier. It makes the computations super-fast. </a:t>
            </a:r>
            <a:endParaRPr sz="1700" b="0" i="0" u="none" strike="noStrike" cap="none" dirty="0">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dirty="0">
                <a:solidFill>
                  <a:srgbClr val="000000"/>
                </a:solidFill>
                <a:latin typeface="Times New Roman"/>
                <a:ea typeface="Times New Roman"/>
                <a:cs typeface="Times New Roman"/>
                <a:sym typeface="Times New Roman"/>
              </a:rPr>
              <a:t>Boosting Algorithm</a:t>
            </a:r>
            <a:r>
              <a:rPr lang="en" sz="1700" b="0" i="0" u="none" strike="noStrike" cap="none" dirty="0">
                <a:solidFill>
                  <a:srgbClr val="000000"/>
                </a:solidFill>
                <a:latin typeface="Times New Roman"/>
                <a:ea typeface="Times New Roman"/>
                <a:cs typeface="Times New Roman"/>
                <a:sym typeface="Times New Roman"/>
              </a:rPr>
              <a:t>: This algorithm is used to select best features out of many features and to train the classifiers depending on the performance. We mainly use Adaboost algorithm  at this stage. </a:t>
            </a:r>
            <a:endParaRPr sz="1700" b="0" i="0" u="none" strike="noStrike" cap="none" dirty="0">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dirty="0">
                <a:solidFill>
                  <a:srgbClr val="000000"/>
                </a:solidFill>
                <a:latin typeface="Times New Roman"/>
                <a:ea typeface="Times New Roman"/>
                <a:cs typeface="Times New Roman"/>
                <a:sym typeface="Times New Roman"/>
              </a:rPr>
              <a:t>Cascade Classifier</a:t>
            </a:r>
            <a:r>
              <a:rPr lang="en" sz="1700" b="0" i="0" u="none" strike="noStrike" cap="none" dirty="0">
                <a:solidFill>
                  <a:srgbClr val="000000"/>
                </a:solidFill>
                <a:latin typeface="Times New Roman"/>
                <a:ea typeface="Times New Roman"/>
                <a:cs typeface="Times New Roman"/>
                <a:sym typeface="Times New Roman"/>
              </a:rPr>
              <a:t>: These classifiers are collections of many stages. Each stage represents a weak classifier commonly referred to as decision stumps. These decision stumps are trained by using Boosting Technique, which has the ability to train a highly accurate classifier which uses a weighted average of the decision made by the decision stumps.</a:t>
            </a:r>
            <a:endParaRPr sz="1800"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8c27d4ce30_7_295"/>
          <p:cNvSpPr txBox="1"/>
          <p:nvPr/>
        </p:nvSpPr>
        <p:spPr>
          <a:xfrm>
            <a:off x="8752" y="2951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7" name="Google Shape;997;g8c27d4ce30_7_295"/>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8" name="Google Shape;998;g8c27d4ce30_7_295"/>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9" name="Google Shape;999;g8c27d4ce30_7_295"/>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0" name="Google Shape;1000;g8c27d4ce30_7_295"/>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1" name="Google Shape;1001;g8c27d4ce30_7_295"/>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1002" name="Google Shape;1002;g8c27d4ce30_7_295"/>
          <p:cNvSpPr txBox="1"/>
          <p:nvPr/>
        </p:nvSpPr>
        <p:spPr>
          <a:xfrm>
            <a:off x="3125532" y="210983"/>
            <a:ext cx="6211600" cy="512000"/>
          </a:xfrm>
          <a:prstGeom prst="rect">
            <a:avLst/>
          </a:prstGeom>
          <a:noFill/>
          <a:ln>
            <a:noFill/>
          </a:ln>
        </p:spPr>
        <p:txBody>
          <a:bodyPr spcFirstLastPara="1" wrap="square" lIns="0" tIns="7300" rIns="0" bIns="0" anchor="t" anchorCtr="0">
            <a:noAutofit/>
          </a:bodyPr>
          <a:lstStyle/>
          <a:p>
            <a:pPr algn="ctr"/>
            <a:r>
              <a:rPr lang="en" sz="2800" i="1" dirty="0">
                <a:solidFill>
                  <a:srgbClr val="422C75"/>
                </a:solidFill>
                <a:latin typeface="Playfair Display"/>
                <a:sym typeface="Times New Roman"/>
              </a:rPr>
              <a:t>WORKING OF THE CLASSIFIER</a:t>
            </a:r>
            <a:endParaRPr sz="2800" i="1" dirty="0">
              <a:solidFill>
                <a:srgbClr val="422C75"/>
              </a:solidFill>
              <a:latin typeface="Playfair Display"/>
              <a:sym typeface="Times New Roman"/>
            </a:endParaRPr>
          </a:p>
        </p:txBody>
      </p:sp>
      <p:sp>
        <p:nvSpPr>
          <p:cNvPr id="1003" name="Google Shape;1003;g8c27d4ce30_7_295"/>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1004" name="Google Shape;1004;g8c27d4ce30_7_295"/>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6" name="Google Shape;1006;g8c27d4ce30_7_295"/>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24</a:t>
            </a:fld>
            <a:endParaRPr sz="800">
              <a:solidFill>
                <a:schemeClr val="dk1"/>
              </a:solidFill>
              <a:latin typeface="Calibri"/>
              <a:ea typeface="Calibri"/>
              <a:cs typeface="Calibri"/>
              <a:sym typeface="Calibri"/>
            </a:endParaRPr>
          </a:p>
        </p:txBody>
      </p:sp>
      <p:sp>
        <p:nvSpPr>
          <p:cNvPr id="1007" name="Google Shape;1007;g8c27d4ce30_7_295"/>
          <p:cNvSpPr txBox="1"/>
          <p:nvPr/>
        </p:nvSpPr>
        <p:spPr>
          <a:xfrm>
            <a:off x="227205" y="1094705"/>
            <a:ext cx="4710248" cy="20519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700" b="1" dirty="0">
                <a:solidFill>
                  <a:srgbClr val="000000"/>
                </a:solidFill>
                <a:latin typeface="Times New Roman"/>
                <a:ea typeface="Times New Roman"/>
                <a:cs typeface="Times New Roman"/>
                <a:sym typeface="Times New Roman"/>
              </a:rPr>
              <a:t>1. Feature Selection</a:t>
            </a:r>
            <a:endParaRPr sz="1700" dirty="0">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dirty="0">
                <a:solidFill>
                  <a:srgbClr val="953734"/>
                </a:solidFill>
                <a:latin typeface="Times New Roman"/>
                <a:ea typeface="Times New Roman"/>
                <a:cs typeface="Times New Roman"/>
                <a:sym typeface="Times New Roman"/>
              </a:rPr>
              <a:t>F(haar)=F(white)-F(black)</a:t>
            </a:r>
            <a:endParaRPr sz="1700" dirty="0">
              <a:solidFill>
                <a:srgbClr val="953734"/>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dirty="0">
                <a:solidFill>
                  <a:srgbClr val="000000"/>
                </a:solidFill>
                <a:latin typeface="Times New Roman"/>
                <a:ea typeface="Times New Roman"/>
                <a:cs typeface="Times New Roman"/>
                <a:sym typeface="Times New Roman"/>
              </a:rPr>
              <a:t>Where, ∑f(white) is the number of pixels in white region, ∑f(black) is the number of pixels in black, F(haar) is haar feature.</a:t>
            </a:r>
            <a:endParaRPr sz="1700" dirty="0">
              <a:solidFill>
                <a:schemeClr val="dk1"/>
              </a:solidFill>
              <a:latin typeface="Times New Roman"/>
              <a:ea typeface="Times New Roman"/>
              <a:cs typeface="Times New Roman"/>
              <a:sym typeface="Times New Roman"/>
            </a:endParaRPr>
          </a:p>
        </p:txBody>
      </p:sp>
      <p:pic>
        <p:nvPicPr>
          <p:cNvPr id="1008" name="Google Shape;1008;g8c27d4ce30_7_295"/>
          <p:cNvPicPr preferRelativeResize="0"/>
          <p:nvPr/>
        </p:nvPicPr>
        <p:blipFill rotWithShape="1">
          <a:blip r:embed="rId4">
            <a:alphaModFix/>
          </a:blip>
          <a:srcRect/>
          <a:stretch/>
        </p:blipFill>
        <p:spPr>
          <a:xfrm>
            <a:off x="5228559" y="1044707"/>
            <a:ext cx="4656742" cy="2217239"/>
          </a:xfrm>
          <a:prstGeom prst="rect">
            <a:avLst/>
          </a:prstGeom>
          <a:noFill/>
          <a:ln>
            <a:noFill/>
          </a:ln>
        </p:spPr>
      </p:pic>
      <p:sp>
        <p:nvSpPr>
          <p:cNvPr id="1009" name="Google Shape;1009;g8c27d4ce30_7_295"/>
          <p:cNvSpPr/>
          <p:nvPr/>
        </p:nvSpPr>
        <p:spPr>
          <a:xfrm>
            <a:off x="227205" y="1534483"/>
            <a:ext cx="3003714" cy="4577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10" name="Google Shape;1010;g8c27d4ce30_7_295"/>
          <p:cNvSpPr txBox="1"/>
          <p:nvPr/>
        </p:nvSpPr>
        <p:spPr>
          <a:xfrm>
            <a:off x="340715" y="4022580"/>
            <a:ext cx="4166891" cy="148272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700" b="1">
                <a:solidFill>
                  <a:srgbClr val="000000"/>
                </a:solidFill>
                <a:latin typeface="Times New Roman"/>
                <a:ea typeface="Times New Roman"/>
                <a:cs typeface="Times New Roman"/>
                <a:sym typeface="Times New Roman"/>
              </a:rPr>
              <a:t>2. Integral Images</a:t>
            </a:r>
            <a:endParaRPr sz="1700" b="1">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000000"/>
                </a:solidFill>
                <a:latin typeface="Times New Roman"/>
                <a:ea typeface="Times New Roman"/>
                <a:cs typeface="Times New Roman"/>
                <a:sym typeface="Times New Roman"/>
              </a:rPr>
              <a:t>Sum=(D+A)-(B+C)</a:t>
            </a:r>
            <a:endParaRPr sz="170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953734"/>
                </a:solidFill>
                <a:latin typeface="Times New Roman"/>
                <a:ea typeface="Times New Roman"/>
                <a:cs typeface="Times New Roman"/>
                <a:sym typeface="Times New Roman"/>
              </a:rPr>
              <a:t>Sum=(x4,y4)+(x1,y1)-((x3,y3)+(x2,y2</a:t>
            </a:r>
            <a:r>
              <a:rPr lang="en" sz="1500">
                <a:solidFill>
                  <a:srgbClr val="953734"/>
                </a:solidFill>
                <a:latin typeface="Times New Roman"/>
                <a:ea typeface="Times New Roman"/>
                <a:cs typeface="Times New Roman"/>
                <a:sym typeface="Times New Roman"/>
              </a:rPr>
              <a:t>))</a:t>
            </a:r>
            <a:endParaRPr sz="1500">
              <a:solidFill>
                <a:srgbClr val="953734"/>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012" name="Google Shape;1012;g8c27d4ce30_7_295"/>
          <p:cNvPicPr preferRelativeResize="0"/>
          <p:nvPr/>
        </p:nvPicPr>
        <p:blipFill rotWithShape="1">
          <a:blip r:embed="rId5">
            <a:alphaModFix/>
          </a:blip>
          <a:srcRect/>
          <a:stretch/>
        </p:blipFill>
        <p:spPr>
          <a:xfrm>
            <a:off x="5228559" y="3932050"/>
            <a:ext cx="3334868" cy="1993753"/>
          </a:xfrm>
          <a:prstGeom prst="rect">
            <a:avLst/>
          </a:prstGeom>
          <a:noFill/>
          <a:ln>
            <a:noFill/>
          </a:ln>
        </p:spPr>
      </p:pic>
      <p:sp>
        <p:nvSpPr>
          <p:cNvPr id="1013" name="Google Shape;1013;g8c27d4ce30_7_295"/>
          <p:cNvSpPr/>
          <p:nvPr/>
        </p:nvSpPr>
        <p:spPr>
          <a:xfrm>
            <a:off x="340725" y="4819849"/>
            <a:ext cx="3629570" cy="512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4FDBE2E9-1A6C-41DF-B481-203CF485666D}"/>
              </a:ext>
            </a:extLst>
          </p:cNvPr>
          <p:cNvSpPr txBox="1"/>
          <p:nvPr/>
        </p:nvSpPr>
        <p:spPr>
          <a:xfrm>
            <a:off x="5228559" y="3332285"/>
            <a:ext cx="4706749" cy="369332"/>
          </a:xfrm>
          <a:prstGeom prst="rect">
            <a:avLst/>
          </a:prstGeom>
          <a:noFill/>
        </p:spPr>
        <p:txBody>
          <a:bodyPr wrap="square" rtlCol="0">
            <a:spAutoFit/>
          </a:bodyPr>
          <a:lstStyle/>
          <a:p>
            <a:r>
              <a:rPr lang="en-IN" dirty="0"/>
              <a:t>Fig.11 Features</a:t>
            </a:r>
          </a:p>
        </p:txBody>
      </p:sp>
      <p:sp>
        <p:nvSpPr>
          <p:cNvPr id="3" name="TextBox 2">
            <a:extLst>
              <a:ext uri="{FF2B5EF4-FFF2-40B4-BE49-F238E27FC236}">
                <a16:creationId xmlns:a16="http://schemas.microsoft.com/office/drawing/2014/main" id="{7E5AE33F-7E12-4AFF-A6DC-8F07172BE153}"/>
              </a:ext>
            </a:extLst>
          </p:cNvPr>
          <p:cNvSpPr txBox="1"/>
          <p:nvPr/>
        </p:nvSpPr>
        <p:spPr>
          <a:xfrm>
            <a:off x="5380892" y="6135041"/>
            <a:ext cx="3305908" cy="369332"/>
          </a:xfrm>
          <a:prstGeom prst="rect">
            <a:avLst/>
          </a:prstGeom>
          <a:noFill/>
        </p:spPr>
        <p:txBody>
          <a:bodyPr wrap="square" rtlCol="0">
            <a:spAutoFit/>
          </a:bodyPr>
          <a:lstStyle/>
          <a:p>
            <a:r>
              <a:rPr lang="en-IN" dirty="0"/>
              <a:t>Fig.12 Integral Image Formation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8c27d4ce30_7_316"/>
          <p:cNvSpPr txBox="1"/>
          <p:nvPr/>
        </p:nvSpPr>
        <p:spPr>
          <a:xfrm>
            <a:off x="0" y="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g8c27d4ce30_7_316"/>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0" name="Google Shape;1020;g8c27d4ce30_7_316"/>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1" name="Google Shape;1021;g8c27d4ce30_7_316"/>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2" name="Google Shape;1022;g8c27d4ce30_7_316"/>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3" name="Google Shape;1023;g8c27d4ce30_7_316"/>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1024" name="Google Shape;1024;g8c27d4ce30_7_316"/>
          <p:cNvSpPr txBox="1"/>
          <p:nvPr/>
        </p:nvSpPr>
        <p:spPr>
          <a:xfrm>
            <a:off x="2990215" y="193583"/>
            <a:ext cx="6211600" cy="512000"/>
          </a:xfrm>
          <a:prstGeom prst="rect">
            <a:avLst/>
          </a:prstGeom>
          <a:noFill/>
          <a:ln>
            <a:noFill/>
          </a:ln>
        </p:spPr>
        <p:txBody>
          <a:bodyPr spcFirstLastPara="1" wrap="square" lIns="0" tIns="7300" rIns="0" bIns="0" anchor="t" anchorCtr="0">
            <a:noAutofit/>
          </a:bodyPr>
          <a:lstStyle/>
          <a:p>
            <a:pPr marL="0" marR="0" lvl="0" indent="0" algn="ctr" rtl="0">
              <a:spcBef>
                <a:spcPts val="0"/>
              </a:spcBef>
              <a:spcAft>
                <a:spcPts val="0"/>
              </a:spcAft>
              <a:buNone/>
            </a:pPr>
            <a:r>
              <a:rPr lang="en" sz="3300" b="1">
                <a:solidFill>
                  <a:srgbClr val="376092"/>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sp>
        <p:nvSpPr>
          <p:cNvPr id="1025" name="Google Shape;1025;g8c27d4ce30_7_316"/>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1026" name="Google Shape;1026;g8c27d4ce30_7_316"/>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8" name="Google Shape;1028;g8c27d4ce30_7_316"/>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25</a:t>
            </a:fld>
            <a:endParaRPr sz="800">
              <a:solidFill>
                <a:schemeClr val="dk1"/>
              </a:solidFill>
              <a:latin typeface="Calibri"/>
              <a:ea typeface="Calibri"/>
              <a:cs typeface="Calibri"/>
              <a:sym typeface="Calibri"/>
            </a:endParaRPr>
          </a:p>
        </p:txBody>
      </p:sp>
      <p:sp>
        <p:nvSpPr>
          <p:cNvPr id="1029" name="Google Shape;1029;g8c27d4ce30_7_316"/>
          <p:cNvSpPr txBox="1"/>
          <p:nvPr/>
        </p:nvSpPr>
        <p:spPr>
          <a:xfrm>
            <a:off x="549697" y="841366"/>
            <a:ext cx="5222826" cy="2864880"/>
          </a:xfrm>
          <a:prstGeom prst="rect">
            <a:avLst/>
          </a:prstGeom>
          <a:blipFill rotWithShape="1">
            <a:blip r:embed="rId4">
              <a:alphaModFix/>
            </a:blip>
            <a:stretch>
              <a:fillRect l="-977" t="-698" r="-2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 </a:t>
            </a:r>
            <a:endParaRPr sz="1100">
              <a:solidFill>
                <a:schemeClr val="dk1"/>
              </a:solidFill>
              <a:latin typeface="Calibri"/>
              <a:ea typeface="Calibri"/>
              <a:cs typeface="Calibri"/>
              <a:sym typeface="Calibri"/>
            </a:endParaRPr>
          </a:p>
        </p:txBody>
      </p:sp>
      <p:sp>
        <p:nvSpPr>
          <p:cNvPr id="1030" name="Google Shape;1030;g8c27d4ce30_7_316"/>
          <p:cNvSpPr/>
          <p:nvPr/>
        </p:nvSpPr>
        <p:spPr>
          <a:xfrm>
            <a:off x="611334" y="1118613"/>
            <a:ext cx="2549776" cy="55390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31" name="Google Shape;1031;g8c27d4ce30_7_316"/>
          <p:cNvSpPr txBox="1"/>
          <p:nvPr/>
        </p:nvSpPr>
        <p:spPr>
          <a:xfrm>
            <a:off x="824007" y="2662796"/>
            <a:ext cx="2628090" cy="287194"/>
          </a:xfrm>
          <a:prstGeom prst="rect">
            <a:avLst/>
          </a:prstGeom>
          <a:blipFill rotWithShape="1">
            <a:blip r:embed="rId5">
              <a:alphaModFix/>
            </a:blip>
            <a:stretch>
              <a:fillRect/>
            </a:stretch>
          </a:blip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 </a:t>
            </a:r>
            <a:endParaRPr sz="1100">
              <a:solidFill>
                <a:schemeClr val="dk1"/>
              </a:solidFill>
              <a:latin typeface="Calibri"/>
              <a:ea typeface="Calibri"/>
              <a:cs typeface="Calibri"/>
              <a:sym typeface="Calibri"/>
            </a:endParaRPr>
          </a:p>
        </p:txBody>
      </p:sp>
      <p:pic>
        <p:nvPicPr>
          <p:cNvPr id="1032" name="Google Shape;1032;g8c27d4ce30_7_316" descr="Derivative of the Sigmoid function - Towards Data Science"/>
          <p:cNvPicPr preferRelativeResize="0"/>
          <p:nvPr/>
        </p:nvPicPr>
        <p:blipFill rotWithShape="1">
          <a:blip r:embed="rId6">
            <a:alphaModFix/>
          </a:blip>
          <a:srcRect/>
          <a:stretch/>
        </p:blipFill>
        <p:spPr>
          <a:xfrm>
            <a:off x="7257129" y="1384612"/>
            <a:ext cx="3042068" cy="1340024"/>
          </a:xfrm>
          <a:prstGeom prst="rect">
            <a:avLst/>
          </a:prstGeom>
          <a:noFill/>
          <a:ln>
            <a:noFill/>
          </a:ln>
        </p:spPr>
      </p:pic>
      <p:sp>
        <p:nvSpPr>
          <p:cNvPr id="1033" name="Google Shape;1033;g8c27d4ce30_7_316"/>
          <p:cNvSpPr txBox="1"/>
          <p:nvPr/>
        </p:nvSpPr>
        <p:spPr>
          <a:xfrm>
            <a:off x="2018728" y="182905"/>
            <a:ext cx="6988565" cy="503917"/>
          </a:xfrm>
          <a:prstGeom prst="rect">
            <a:avLst/>
          </a:prstGeom>
          <a:noFill/>
          <a:ln>
            <a:noFill/>
          </a:ln>
        </p:spPr>
        <p:txBody>
          <a:bodyPr spcFirstLastPara="1" wrap="square" lIns="55450" tIns="27725" rIns="55450" bIns="27725" anchor="t" anchorCtr="0">
            <a:noAutofit/>
          </a:bodyPr>
          <a:lstStyle/>
          <a:p>
            <a:pPr marR="0" lvl="0" indent="0" algn="ctr">
              <a:spcBef>
                <a:spcPts val="0"/>
              </a:spcBef>
              <a:spcAft>
                <a:spcPts val="0"/>
              </a:spcAft>
              <a:buNone/>
            </a:pPr>
            <a:r>
              <a:rPr lang="en" sz="2800" i="1" dirty="0">
                <a:solidFill>
                  <a:srgbClr val="422C75"/>
                </a:solidFill>
                <a:latin typeface="Playfair Display"/>
                <a:sym typeface="Times New Roman"/>
              </a:rPr>
              <a:t>WORKING OF THE CLASSIFIER</a:t>
            </a:r>
            <a:endParaRPr sz="2800" i="1" dirty="0">
              <a:solidFill>
                <a:srgbClr val="422C75"/>
              </a:solidFill>
              <a:latin typeface="Playfair Display"/>
              <a:sym typeface="Times New Roman"/>
            </a:endParaRPr>
          </a:p>
        </p:txBody>
      </p:sp>
      <p:sp>
        <p:nvSpPr>
          <p:cNvPr id="1034" name="Google Shape;1034;g8c27d4ce30_7_316"/>
          <p:cNvSpPr txBox="1"/>
          <p:nvPr/>
        </p:nvSpPr>
        <p:spPr>
          <a:xfrm>
            <a:off x="412048" y="3455429"/>
            <a:ext cx="6331891" cy="2407604"/>
          </a:xfrm>
          <a:prstGeom prst="rect">
            <a:avLst/>
          </a:prstGeom>
          <a:noFill/>
          <a:ln>
            <a:noFill/>
          </a:ln>
        </p:spPr>
        <p:txBody>
          <a:bodyPr spcFirstLastPara="1" wrap="square" lIns="55450" tIns="27725" rIns="55450" bIns="27725" anchor="t" anchorCtr="0">
            <a:noAutofit/>
          </a:bodyPr>
          <a:lstStyle/>
          <a:p>
            <a:pPr marL="0" marR="0" lvl="0" indent="0" algn="just" rtl="0">
              <a:spcBef>
                <a:spcPts val="0"/>
              </a:spcBef>
              <a:spcAft>
                <a:spcPts val="0"/>
              </a:spcAft>
              <a:buNone/>
            </a:pPr>
            <a:r>
              <a:rPr lang="en" sz="1700" b="1">
                <a:solidFill>
                  <a:srgbClr val="000000"/>
                </a:solidFill>
                <a:latin typeface="Times New Roman"/>
                <a:ea typeface="Times New Roman"/>
                <a:cs typeface="Times New Roman"/>
                <a:sym typeface="Times New Roman"/>
              </a:rPr>
              <a:t>4. Cascade Classifier</a:t>
            </a:r>
            <a:endParaRPr sz="800"/>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The stages of the classifier are given by current locations of the sliding window. </a:t>
            </a:r>
            <a:endParaRPr sz="1700">
              <a:solidFill>
                <a:srgbClr val="000000"/>
              </a:solidFill>
              <a:latin typeface="Times New Roman"/>
              <a:ea typeface="Times New Roman"/>
              <a:cs typeface="Times New Roman"/>
              <a:sym typeface="Times New Roman"/>
            </a:endParaRPr>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The stages may be positive or negative. When an object is detected, the region is considered to be positive and when there is no object detected, the region is considered to be negative. </a:t>
            </a:r>
            <a:endParaRPr sz="1700">
              <a:solidFill>
                <a:srgbClr val="000000"/>
              </a:solidFill>
              <a:latin typeface="Times New Roman"/>
              <a:ea typeface="Times New Roman"/>
              <a:cs typeface="Times New Roman"/>
              <a:sym typeface="Times New Roman"/>
            </a:endParaRPr>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When the final region is detected as positive, the detector reports the object as found. There are some cases where a classifier might give an error with respect to classification.</a:t>
            </a:r>
            <a:endParaRPr sz="1700">
              <a:solidFill>
                <a:srgbClr val="000000"/>
              </a:solidFill>
              <a:latin typeface="Times New Roman"/>
              <a:ea typeface="Times New Roman"/>
              <a:cs typeface="Times New Roman"/>
              <a:sym typeface="Times New Roman"/>
            </a:endParaRPr>
          </a:p>
        </p:txBody>
      </p:sp>
      <p:graphicFrame>
        <p:nvGraphicFramePr>
          <p:cNvPr id="1035" name="Google Shape;1035;g8c27d4ce30_7_316"/>
          <p:cNvGraphicFramePr/>
          <p:nvPr/>
        </p:nvGraphicFramePr>
        <p:xfrm>
          <a:off x="6978128" y="3455429"/>
          <a:ext cx="4894500" cy="2590195"/>
        </p:xfrm>
        <a:graphic>
          <a:graphicData uri="http://schemas.openxmlformats.org/drawingml/2006/table">
            <a:tbl>
              <a:tblPr>
                <a:noFill/>
              </a:tblPr>
              <a:tblGrid>
                <a:gridCol w="1604025">
                  <a:extLst>
                    <a:ext uri="{9D8B030D-6E8A-4147-A177-3AD203B41FA5}">
                      <a16:colId xmlns:a16="http://schemas.microsoft.com/office/drawing/2014/main" val="20000"/>
                    </a:ext>
                  </a:extLst>
                </a:gridCol>
                <a:gridCol w="3290475">
                  <a:extLst>
                    <a:ext uri="{9D8B030D-6E8A-4147-A177-3AD203B41FA5}">
                      <a16:colId xmlns:a16="http://schemas.microsoft.com/office/drawing/2014/main" val="20001"/>
                    </a:ext>
                  </a:extLst>
                </a:gridCol>
              </a:tblGrid>
              <a:tr h="300650">
                <a:tc>
                  <a:txBody>
                    <a:bodyPr/>
                    <a:lstStyle/>
                    <a:p>
                      <a:pPr marL="0" marR="0" lvl="0" indent="0" algn="l" rtl="0">
                        <a:lnSpc>
                          <a:spcPct val="100000"/>
                        </a:lnSpc>
                        <a:spcBef>
                          <a:spcPts val="0"/>
                        </a:spcBef>
                        <a:spcAft>
                          <a:spcPts val="0"/>
                        </a:spcAft>
                        <a:buSzPts val="1700"/>
                        <a:buFont typeface="Times New Roman"/>
                        <a:buNone/>
                      </a:pPr>
                      <a:r>
                        <a:rPr lang="en" sz="1700" b="1" u="none" strike="noStrike" cap="none">
                          <a:latin typeface="Times New Roman"/>
                          <a:ea typeface="Times New Roman"/>
                          <a:cs typeface="Times New Roman"/>
                          <a:sym typeface="Times New Roman"/>
                        </a:rPr>
                        <a:t>Condition </a:t>
                      </a:r>
                      <a:endParaRPr sz="17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SzPts val="1700"/>
                        <a:buFont typeface="Times New Roman"/>
                        <a:buNone/>
                      </a:pPr>
                      <a:r>
                        <a:rPr lang="en" sz="1700" b="1" u="none" strike="noStrike" cap="none">
                          <a:latin typeface="Times New Roman"/>
                          <a:ea typeface="Times New Roman"/>
                          <a:cs typeface="Times New Roman"/>
                          <a:sym typeface="Times New Roman"/>
                        </a:rPr>
                        <a:t>Outcome</a:t>
                      </a:r>
                      <a:endParaRPr sz="1700" b="1"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00650">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Positive </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700"/>
                        <a:buFont typeface="Times New Roman"/>
                        <a:buNone/>
                      </a:pPr>
                      <a:r>
                        <a:rPr lang="en" sz="1700" b="0" i="0" u="none" strike="noStrike" cap="none">
                          <a:solidFill>
                            <a:srgbClr val="000000"/>
                          </a:solidFill>
                          <a:latin typeface="Times New Roman"/>
                          <a:ea typeface="Times New Roman"/>
                          <a:cs typeface="Times New Roman"/>
                          <a:sym typeface="Times New Roman"/>
                        </a:rPr>
                        <a:t>Object detected and recognised</a:t>
                      </a:r>
                      <a:endParaRPr sz="1700" u="none" strike="noStrike" cap="none">
                        <a:latin typeface="Times New Roman"/>
                        <a:ea typeface="Times New Roman"/>
                        <a:cs typeface="Times New Roman"/>
                        <a:sym typeface="Times New Roman"/>
                      </a:endParaRPr>
                    </a:p>
                  </a:txBody>
                  <a:tcPr marL="68575" marR="68575" marT="45725" marB="45725"/>
                </a:tc>
                <a:extLst>
                  <a:ext uri="{0D108BD9-81ED-4DB2-BD59-A6C34878D82A}">
                    <a16:rowId xmlns:a16="http://schemas.microsoft.com/office/drawing/2014/main" val="10001"/>
                  </a:ext>
                </a:extLst>
              </a:tr>
              <a:tr h="526725">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Negative </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SzPts val="1700"/>
                        <a:buFont typeface="Times New Roman"/>
                        <a:buNone/>
                      </a:pPr>
                      <a:r>
                        <a:rPr lang="en" sz="1700" u="none" strike="noStrike" cap="none">
                          <a:latin typeface="Times New Roman"/>
                          <a:ea typeface="Times New Roman"/>
                          <a:cs typeface="Times New Roman"/>
                          <a:sym typeface="Times New Roman"/>
                        </a:rPr>
                        <a:t>Object not detected and not recognised</a:t>
                      </a:r>
                      <a:endParaRPr sz="17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526725">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False Positive</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 sz="1700" u="none" strike="noStrike" cap="none">
                          <a:latin typeface="Times New Roman"/>
                          <a:ea typeface="Times New Roman"/>
                          <a:cs typeface="Times New Roman"/>
                          <a:sym typeface="Times New Roman"/>
                        </a:rPr>
                        <a:t>Object not detected but recognised</a:t>
                      </a:r>
                      <a:endParaRPr sz="17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752800">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False Negative</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 sz="1700" u="none" strike="noStrike" cap="none" dirty="0">
                          <a:latin typeface="Times New Roman"/>
                          <a:ea typeface="Times New Roman"/>
                          <a:cs typeface="Times New Roman"/>
                          <a:sym typeface="Times New Roman"/>
                        </a:rPr>
                        <a:t>Object detected but not recognised</a:t>
                      </a:r>
                      <a:endParaRPr sz="17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SzPts val="1700"/>
                        <a:buFont typeface="Calibri"/>
                        <a:buNone/>
                      </a:pPr>
                      <a:endParaRPr sz="17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1705A959-8788-45FA-9FAB-8D92FB2BEA9C}"/>
              </a:ext>
            </a:extLst>
          </p:cNvPr>
          <p:cNvSpPr txBox="1"/>
          <p:nvPr/>
        </p:nvSpPr>
        <p:spPr>
          <a:xfrm>
            <a:off x="7341577" y="2883877"/>
            <a:ext cx="3042068" cy="369332"/>
          </a:xfrm>
          <a:prstGeom prst="rect">
            <a:avLst/>
          </a:prstGeom>
          <a:noFill/>
        </p:spPr>
        <p:txBody>
          <a:bodyPr wrap="square" rtlCol="0">
            <a:spAutoFit/>
          </a:bodyPr>
          <a:lstStyle/>
          <a:p>
            <a:r>
              <a:rPr lang="en-IN" dirty="0"/>
              <a:t>Fig.13 Sigmoid Function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8c3369892d_0_83"/>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1" name="Google Shape;1041;g8c3369892d_0_83"/>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2" name="Google Shape;1042;g8c3369892d_0_83"/>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3" name="Google Shape;1043;g8c3369892d_0_83"/>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4" name="Google Shape;1044;g8c3369892d_0_83"/>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5" name="Google Shape;1045;g8c3369892d_0_83"/>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046" name="Google Shape;1046;g8c3369892d_0_83"/>
          <p:cNvSpPr txBox="1"/>
          <p:nvPr/>
        </p:nvSpPr>
        <p:spPr>
          <a:xfrm>
            <a:off x="2907903" y="159748"/>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CASCADE CLASSIFIER SUMMED UP</a:t>
            </a:r>
            <a:endParaRPr sz="800" b="0" i="0" u="none" strike="noStrike" cap="none">
              <a:solidFill>
                <a:schemeClr val="dk1"/>
              </a:solidFill>
              <a:latin typeface="Calibri"/>
              <a:ea typeface="Calibri"/>
              <a:cs typeface="Calibri"/>
              <a:sym typeface="Calibri"/>
            </a:endParaRPr>
          </a:p>
        </p:txBody>
      </p:sp>
      <p:sp>
        <p:nvSpPr>
          <p:cNvPr id="1047" name="Google Shape;1047;g8c3369892d_0_83"/>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048" name="Google Shape;1048;g8c3369892d_0_83"/>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50" name="Google Shape;1050;g8c3369892d_0_83"/>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26</a:t>
            </a:fld>
            <a:endParaRPr sz="800" b="0" i="0" u="none" strike="noStrike" cap="none">
              <a:solidFill>
                <a:schemeClr val="dk1"/>
              </a:solidFill>
              <a:latin typeface="Calibri"/>
              <a:ea typeface="Calibri"/>
              <a:cs typeface="Calibri"/>
              <a:sym typeface="Calibri"/>
            </a:endParaRPr>
          </a:p>
        </p:txBody>
      </p:sp>
      <p:pic>
        <p:nvPicPr>
          <p:cNvPr id="1051" name="Google Shape;1051;g8c3369892d_0_83"/>
          <p:cNvPicPr preferRelativeResize="0"/>
          <p:nvPr/>
        </p:nvPicPr>
        <p:blipFill rotWithShape="1">
          <a:blip r:embed="rId4">
            <a:alphaModFix/>
          </a:blip>
          <a:srcRect/>
          <a:stretch/>
        </p:blipFill>
        <p:spPr>
          <a:xfrm>
            <a:off x="747345" y="805003"/>
            <a:ext cx="11092091" cy="4751736"/>
          </a:xfrm>
          <a:prstGeom prst="rect">
            <a:avLst/>
          </a:prstGeom>
          <a:noFill/>
          <a:ln>
            <a:noFill/>
          </a:ln>
        </p:spPr>
      </p:pic>
      <p:sp>
        <p:nvSpPr>
          <p:cNvPr id="2" name="TextBox 1">
            <a:extLst>
              <a:ext uri="{FF2B5EF4-FFF2-40B4-BE49-F238E27FC236}">
                <a16:creationId xmlns:a16="http://schemas.microsoft.com/office/drawing/2014/main" id="{25B9E7C7-5724-4125-96A0-76AF3AAF88E1}"/>
              </a:ext>
            </a:extLst>
          </p:cNvPr>
          <p:cNvSpPr txBox="1"/>
          <p:nvPr/>
        </p:nvSpPr>
        <p:spPr>
          <a:xfrm>
            <a:off x="2022231" y="5838092"/>
            <a:ext cx="7658100" cy="369332"/>
          </a:xfrm>
          <a:prstGeom prst="rect">
            <a:avLst/>
          </a:prstGeom>
          <a:noFill/>
        </p:spPr>
        <p:txBody>
          <a:bodyPr wrap="square" rtlCol="0">
            <a:spAutoFit/>
          </a:bodyPr>
          <a:lstStyle/>
          <a:p>
            <a:pPr algn="ctr"/>
            <a:r>
              <a:rPr lang="en-IN" dirty="0"/>
              <a:t>Fig.14 Cascade Classifier Summed-up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27</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Obtained Output Of The Detector using CNN </a:t>
            </a:r>
          </a:p>
        </p:txBody>
      </p:sp>
      <p:pic>
        <p:nvPicPr>
          <p:cNvPr id="20" name="Content Placeholder 19">
            <a:extLst>
              <a:ext uri="{FF2B5EF4-FFF2-40B4-BE49-F238E27FC236}">
                <a16:creationId xmlns:a16="http://schemas.microsoft.com/office/drawing/2014/main" id="{8660A470-8CD4-40FC-9354-987E780501F3}"/>
              </a:ext>
            </a:extLst>
          </p:cNvPr>
          <p:cNvPicPr>
            <a:picLocks noGrp="1" noChangeAspect="1"/>
          </p:cNvPicPr>
          <p:nvPr>
            <p:ph sz="half" idx="1"/>
          </p:nvPr>
        </p:nvPicPr>
        <p:blipFill>
          <a:blip r:embed="rId4"/>
          <a:stretch>
            <a:fillRect/>
          </a:stretch>
        </p:blipFill>
        <p:spPr>
          <a:xfrm>
            <a:off x="1125543" y="925394"/>
            <a:ext cx="3876675" cy="3276600"/>
          </a:xfrm>
          <a:prstGeom prst="rect">
            <a:avLst/>
          </a:prstGeom>
        </p:spPr>
      </p:pic>
      <p:pic>
        <p:nvPicPr>
          <p:cNvPr id="7" name="Picture 6">
            <a:extLst>
              <a:ext uri="{FF2B5EF4-FFF2-40B4-BE49-F238E27FC236}">
                <a16:creationId xmlns:a16="http://schemas.microsoft.com/office/drawing/2014/main" id="{2798870F-1AC5-46F9-B1D7-E7AA431DECD2}"/>
              </a:ext>
            </a:extLst>
          </p:cNvPr>
          <p:cNvPicPr>
            <a:picLocks noChangeAspect="1"/>
          </p:cNvPicPr>
          <p:nvPr/>
        </p:nvPicPr>
        <p:blipFill>
          <a:blip r:embed="rId5"/>
          <a:stretch>
            <a:fillRect/>
          </a:stretch>
        </p:blipFill>
        <p:spPr>
          <a:xfrm>
            <a:off x="6801230" y="925394"/>
            <a:ext cx="3886200" cy="3286125"/>
          </a:xfrm>
          <a:prstGeom prst="rect">
            <a:avLst/>
          </a:prstGeom>
        </p:spPr>
      </p:pic>
      <p:sp>
        <p:nvSpPr>
          <p:cNvPr id="2" name="TextBox 1">
            <a:extLst>
              <a:ext uri="{FF2B5EF4-FFF2-40B4-BE49-F238E27FC236}">
                <a16:creationId xmlns:a16="http://schemas.microsoft.com/office/drawing/2014/main" id="{44D1EE6A-6360-4030-B658-1AC927F58943}"/>
              </a:ext>
            </a:extLst>
          </p:cNvPr>
          <p:cNvSpPr txBox="1"/>
          <p:nvPr/>
        </p:nvSpPr>
        <p:spPr>
          <a:xfrm>
            <a:off x="1038785" y="4563208"/>
            <a:ext cx="4043169" cy="369332"/>
          </a:xfrm>
          <a:prstGeom prst="rect">
            <a:avLst/>
          </a:prstGeom>
          <a:noFill/>
        </p:spPr>
        <p:txBody>
          <a:bodyPr wrap="square" rtlCol="0">
            <a:spAutoFit/>
          </a:bodyPr>
          <a:lstStyle/>
          <a:p>
            <a:r>
              <a:rPr lang="en-IN" dirty="0"/>
              <a:t>Fig.15 One way detection using CNN</a:t>
            </a:r>
          </a:p>
        </p:txBody>
      </p:sp>
      <p:sp>
        <p:nvSpPr>
          <p:cNvPr id="3" name="TextBox 2">
            <a:extLst>
              <a:ext uri="{FF2B5EF4-FFF2-40B4-BE49-F238E27FC236}">
                <a16:creationId xmlns:a16="http://schemas.microsoft.com/office/drawing/2014/main" id="{01160EBA-6FAC-4790-B6EC-F4A676361963}"/>
              </a:ext>
            </a:extLst>
          </p:cNvPr>
          <p:cNvSpPr txBox="1"/>
          <p:nvPr/>
        </p:nvSpPr>
        <p:spPr>
          <a:xfrm>
            <a:off x="6810755" y="4563208"/>
            <a:ext cx="4043169" cy="369332"/>
          </a:xfrm>
          <a:prstGeom prst="rect">
            <a:avLst/>
          </a:prstGeom>
          <a:noFill/>
        </p:spPr>
        <p:txBody>
          <a:bodyPr wrap="square" rtlCol="0">
            <a:spAutoFit/>
          </a:bodyPr>
          <a:lstStyle/>
          <a:p>
            <a:r>
              <a:rPr lang="en-IN" dirty="0"/>
              <a:t>Fig.16 two way detection using CNN</a:t>
            </a:r>
          </a:p>
        </p:txBody>
      </p:sp>
    </p:spTree>
    <p:extLst>
      <p:ext uri="{BB962C8B-B14F-4D97-AF65-F5344CB8AC3E}">
        <p14:creationId xmlns:p14="http://schemas.microsoft.com/office/powerpoint/2010/main" val="4267238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136525"/>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28</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YOLO Algorithm</a:t>
            </a:r>
          </a:p>
        </p:txBody>
      </p:sp>
      <p:sp>
        <p:nvSpPr>
          <p:cNvPr id="2" name="TextBox 1">
            <a:extLst>
              <a:ext uri="{FF2B5EF4-FFF2-40B4-BE49-F238E27FC236}">
                <a16:creationId xmlns:a16="http://schemas.microsoft.com/office/drawing/2014/main" id="{BB87873C-29FB-49CD-9482-54EDF80C7CBB}"/>
              </a:ext>
            </a:extLst>
          </p:cNvPr>
          <p:cNvSpPr txBox="1"/>
          <p:nvPr/>
        </p:nvSpPr>
        <p:spPr>
          <a:xfrm>
            <a:off x="685800" y="1019908"/>
            <a:ext cx="10823331" cy="2308324"/>
          </a:xfrm>
          <a:prstGeom prst="rect">
            <a:avLst/>
          </a:prstGeom>
          <a:noFill/>
        </p:spPr>
        <p:txBody>
          <a:bodyPr wrap="square" rtlCol="0">
            <a:spAutoFit/>
          </a:bodyPr>
          <a:lstStyle/>
          <a:p>
            <a:pPr marL="285750" indent="-285750">
              <a:buFont typeface="Arial" panose="020B0604020202020204" pitchFamily="34" charset="0"/>
              <a:buChar char="•"/>
            </a:pPr>
            <a:r>
              <a:rPr lang="en-IN" dirty="0"/>
              <a:t>You Only Look Once </a:t>
            </a:r>
          </a:p>
          <a:p>
            <a:pPr marL="285750" indent="-285750">
              <a:buFont typeface="Arial" panose="020B0604020202020204" pitchFamily="34" charset="0"/>
              <a:buChar char="•"/>
            </a:pPr>
            <a:r>
              <a:rPr lang="en-IN" dirty="0"/>
              <a:t>It is a pretrained algorithm for image recognition</a:t>
            </a:r>
          </a:p>
          <a:p>
            <a:pPr marL="285750" indent="-285750">
              <a:buFont typeface="Arial" panose="020B0604020202020204" pitchFamily="34" charset="0"/>
              <a:buChar char="•"/>
            </a:pPr>
            <a:r>
              <a:rPr lang="en-IN" dirty="0"/>
              <a:t>It has One Stage Detectors</a:t>
            </a:r>
          </a:p>
          <a:p>
            <a:pPr marL="285750" indent="-285750">
              <a:buFont typeface="Arial" panose="020B0604020202020204" pitchFamily="34" charset="0"/>
              <a:buChar char="•"/>
            </a:pPr>
            <a:r>
              <a:rPr lang="en-IN" dirty="0"/>
              <a:t>The layers of one stage detectors include-</a:t>
            </a:r>
          </a:p>
          <a:p>
            <a:pPr marL="742950" lvl="1" indent="-285750">
              <a:buFont typeface="Arial" panose="020B0604020202020204" pitchFamily="34" charset="0"/>
              <a:buChar char="•"/>
            </a:pPr>
            <a:r>
              <a:rPr lang="en-IN" dirty="0"/>
              <a:t>Backbone layer</a:t>
            </a:r>
          </a:p>
          <a:p>
            <a:pPr marL="742950" lvl="1" indent="-285750">
              <a:buFont typeface="Arial" panose="020B0604020202020204" pitchFamily="34" charset="0"/>
              <a:buChar char="•"/>
            </a:pPr>
            <a:r>
              <a:rPr lang="en-IN" dirty="0"/>
              <a:t>Neck</a:t>
            </a:r>
          </a:p>
          <a:p>
            <a:pPr marL="742950" lvl="1" indent="-285750">
              <a:buFont typeface="Arial" panose="020B0604020202020204" pitchFamily="34" charset="0"/>
              <a:buChar char="•"/>
            </a:pPr>
            <a:r>
              <a:rPr lang="en-IN" dirty="0"/>
              <a:t>Head/ dense prediction</a:t>
            </a:r>
          </a:p>
          <a:p>
            <a:pPr marL="285750" indent="-285750">
              <a:buFont typeface="Arial" panose="020B0604020202020204" pitchFamily="34" charset="0"/>
              <a:buChar char="•"/>
            </a:pPr>
            <a:endParaRPr lang="en-IN" dirty="0"/>
          </a:p>
        </p:txBody>
      </p:sp>
      <p:pic>
        <p:nvPicPr>
          <p:cNvPr id="15" name="Picture 14">
            <a:extLst>
              <a:ext uri="{FF2B5EF4-FFF2-40B4-BE49-F238E27FC236}">
                <a16:creationId xmlns:a16="http://schemas.microsoft.com/office/drawing/2014/main" id="{43617C64-64A0-43F4-B4C2-D3A84BCCF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623" y="3328232"/>
            <a:ext cx="8991792" cy="2568298"/>
          </a:xfrm>
          <a:prstGeom prst="rect">
            <a:avLst/>
          </a:prstGeom>
        </p:spPr>
      </p:pic>
      <p:sp>
        <p:nvSpPr>
          <p:cNvPr id="16" name="TextBox 15">
            <a:extLst>
              <a:ext uri="{FF2B5EF4-FFF2-40B4-BE49-F238E27FC236}">
                <a16:creationId xmlns:a16="http://schemas.microsoft.com/office/drawing/2014/main" id="{F15767B2-ACAF-4DB7-B7CE-05A55963CD7F}"/>
              </a:ext>
            </a:extLst>
          </p:cNvPr>
          <p:cNvSpPr txBox="1"/>
          <p:nvPr/>
        </p:nvSpPr>
        <p:spPr>
          <a:xfrm>
            <a:off x="1332512" y="6169580"/>
            <a:ext cx="8882014" cy="369332"/>
          </a:xfrm>
          <a:prstGeom prst="rect">
            <a:avLst/>
          </a:prstGeom>
          <a:noFill/>
        </p:spPr>
        <p:txBody>
          <a:bodyPr wrap="square" rtlCol="0">
            <a:spAutoFit/>
          </a:bodyPr>
          <a:lstStyle/>
          <a:p>
            <a:pPr algn="ctr"/>
            <a:r>
              <a:rPr lang="en-IN" dirty="0"/>
              <a:t>Fig.17 Basic Architecture of One Stage Detectors</a:t>
            </a:r>
          </a:p>
        </p:txBody>
      </p:sp>
    </p:spTree>
    <p:extLst>
      <p:ext uri="{BB962C8B-B14F-4D97-AF65-F5344CB8AC3E}">
        <p14:creationId xmlns:p14="http://schemas.microsoft.com/office/powerpoint/2010/main" val="488709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29</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YOLO Algorithm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C53439-0E2C-44A4-8ADF-61F183BC65DE}"/>
                  </a:ext>
                </a:extLst>
              </p:cNvPr>
              <p:cNvSpPr txBox="1"/>
              <p:nvPr/>
            </p:nvSpPr>
            <p:spPr>
              <a:xfrm>
                <a:off x="720968" y="1037492"/>
                <a:ext cx="10515599" cy="3951723"/>
              </a:xfrm>
              <a:prstGeom prst="rect">
                <a:avLst/>
              </a:prstGeom>
              <a:noFill/>
            </p:spPr>
            <p:txBody>
              <a:bodyPr wrap="square" rtlCol="0">
                <a:spAutoFit/>
              </a:bodyPr>
              <a:lstStyle/>
              <a:p>
                <a:pPr marL="342900" indent="-342900">
                  <a:buFont typeface="+mj-lt"/>
                  <a:buAutoNum type="arabicPeriod"/>
                </a:pPr>
                <a:r>
                  <a:rPr lang="en-IN" dirty="0"/>
                  <a:t>Backbone Layer:</a:t>
                </a:r>
              </a:p>
              <a:p>
                <a:pPr marL="800100" lvl="1" indent="-342900">
                  <a:buFont typeface="Arial" panose="020B0604020202020204" pitchFamily="34" charset="0"/>
                  <a:buChar char="•"/>
                </a:pPr>
                <a:r>
                  <a:rPr lang="en-IN" dirty="0"/>
                  <a:t>Feature extraction – uses pretrained models like ImageNet, ResNet, DenseNet etc.</a:t>
                </a:r>
              </a:p>
              <a:p>
                <a:pPr marL="800100" lvl="1" indent="-342900">
                  <a:buFont typeface="Arial" panose="020B0604020202020204" pitchFamily="34" charset="0"/>
                  <a:buChar char="•"/>
                </a:pPr>
                <a:r>
                  <a:rPr lang="en-IN" dirty="0"/>
                  <a:t>These models produce more efficient features compared to other models – cascade classifiers.</a:t>
                </a:r>
              </a:p>
              <a:p>
                <a:pPr lvl="1"/>
                <a:endParaRPr lang="en-IN" dirty="0"/>
              </a:p>
              <a:p>
                <a:pPr marL="342900" indent="-342900">
                  <a:buFont typeface="+mj-lt"/>
                  <a:buAutoNum type="arabicPeriod"/>
                </a:pPr>
                <a:r>
                  <a:rPr lang="en-IN" dirty="0"/>
                  <a:t>Neck </a:t>
                </a:r>
              </a:p>
              <a:p>
                <a:pPr marL="800100" lvl="1" indent="-342900">
                  <a:buFont typeface="Arial" panose="020B0604020202020204" pitchFamily="34" charset="0"/>
                  <a:buChar char="•"/>
                </a:pPr>
                <a:r>
                  <a:rPr lang="en-IN" dirty="0"/>
                  <a:t>These are layers between head and backbone</a:t>
                </a:r>
              </a:p>
              <a:p>
                <a:pPr marL="800100" lvl="1" indent="-342900">
                  <a:buFont typeface="Arial" panose="020B0604020202020204" pitchFamily="34" charset="0"/>
                  <a:buChar char="•"/>
                </a:pPr>
                <a:r>
                  <a:rPr lang="en-IN" dirty="0"/>
                  <a:t>These extract different feature maps at different stages of backbone.</a:t>
                </a:r>
              </a:p>
              <a:p>
                <a:pPr marL="800100" lvl="1" indent="-342900">
                  <a:buFont typeface="Arial" panose="020B0604020202020204" pitchFamily="34" charset="0"/>
                  <a:buChar char="•"/>
                </a:pPr>
                <a:r>
                  <a:rPr lang="en-IN" dirty="0"/>
                  <a:t>The YOLO algorithm uses Feature Pyramid Network – FPN.</a:t>
                </a:r>
              </a:p>
              <a:p>
                <a:pPr lvl="1"/>
                <a:endParaRPr lang="en-IN" dirty="0"/>
              </a:p>
              <a:p>
                <a:pPr marL="342900" indent="-342900">
                  <a:buFont typeface="+mj-lt"/>
                  <a:buAutoNum type="arabicPeriod"/>
                </a:pPr>
                <a:r>
                  <a:rPr lang="en-IN" dirty="0"/>
                  <a:t>Head</a:t>
                </a:r>
              </a:p>
              <a:p>
                <a:pPr marL="800100" lvl="1" indent="-342900">
                  <a:buFont typeface="Arial" panose="020B0604020202020204" pitchFamily="34" charset="0"/>
                  <a:buChar char="•"/>
                </a:pPr>
                <a:r>
                  <a:rPr lang="en-IN" dirty="0"/>
                  <a:t>This layer is in-charge of the detection.</a:t>
                </a:r>
              </a:p>
              <a:p>
                <a:pPr marL="800100" lvl="1" indent="-342900">
                  <a:buFont typeface="Arial" panose="020B0604020202020204" pitchFamily="34" charset="0"/>
                  <a:buChar char="•"/>
                </a:pPr>
                <a:r>
                  <a:rPr lang="en-IN" dirty="0"/>
                  <a:t>The layer uses regression as the classification function.</a:t>
                </a:r>
              </a:p>
              <a:p>
                <a:pPr marL="800100" lvl="1" indent="-342900">
                  <a:buFont typeface="Arial" panose="020B0604020202020204" pitchFamily="34" charset="0"/>
                  <a:buChar char="•"/>
                </a:pPr>
                <a:r>
                  <a:rPr lang="en-IN" dirty="0"/>
                  <a:t>The cost function of the regression is given by MSE  where</a:t>
                </a:r>
                <a14:m>
                  <m:oMath xmlns:m="http://schemas.openxmlformats.org/officeDocument/2006/math">
                    <m:r>
                      <a:rPr lang="en-IN" b="0" i="0" dirty="0" smtClean="0">
                        <a:latin typeface="Cambria Math" panose="02040503050406030204" pitchFamily="18" charset="0"/>
                      </a:rPr>
                      <m:t>  </m:t>
                    </m:r>
                    <m:r>
                      <m:rPr>
                        <m:nor/>
                      </m:rPr>
                      <a:rPr lang="en-IN" dirty="0"/>
                      <m:t>MSE</m:t>
                    </m:r>
                    <m:r>
                      <m:rPr>
                        <m:nor/>
                      </m:rPr>
                      <a:rPr lang="en-IN" dirty="0"/>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𝑛</m:t>
                        </m:r>
                      </m:den>
                    </m:f>
                    <m:nary>
                      <m:naryPr>
                        <m:chr m:val="∑"/>
                        <m:ctrlPr>
                          <a:rPr lang="en-IN" i="1" smtClean="0">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b="0" i="1" dirty="0" smtClean="0">
                                <a:latin typeface="Cambria Math" panose="02040503050406030204" pitchFamily="18" charset="0"/>
                              </a:rPr>
                            </m:ctrlPr>
                          </m:sSupPr>
                          <m:e>
                            <m:r>
                              <a:rPr lang="en-IN" i="1">
                                <a:latin typeface="Cambria Math" panose="02040503050406030204" pitchFamily="18" charset="0"/>
                              </a:rPr>
                              <m:t>(</m:t>
                            </m:r>
                            <m:acc>
                              <m:accPr>
                                <m:chr m:val="̂"/>
                                <m:ctrlPr>
                                  <a:rPr lang="en-IN" i="1" dirty="0">
                                    <a:latin typeface="Cambria Math" panose="02040503050406030204" pitchFamily="18" charset="0"/>
                                  </a:rPr>
                                </m:ctrlPr>
                              </m:accPr>
                              <m:e>
                                <m:r>
                                  <a:rPr lang="en-IN" i="1" dirty="0">
                                    <a:latin typeface="Cambria Math" panose="02040503050406030204" pitchFamily="18" charset="0"/>
                                  </a:rPr>
                                  <m:t>𝑦𝑖</m:t>
                                </m:r>
                              </m:e>
                            </m:acc>
                            <m:r>
                              <a:rPr lang="en-IN" i="1" dirty="0">
                                <a:latin typeface="Cambria Math" panose="02040503050406030204" pitchFamily="18" charset="0"/>
                              </a:rPr>
                              <m:t>−</m:t>
                            </m:r>
                            <m:r>
                              <a:rPr lang="en-IN" i="1" dirty="0">
                                <a:latin typeface="Cambria Math" panose="02040503050406030204" pitchFamily="18" charset="0"/>
                              </a:rPr>
                              <m:t>𝑦𝑖</m:t>
                            </m:r>
                            <m:r>
                              <a:rPr lang="en-IN" b="0" i="1" dirty="0" smtClean="0">
                                <a:latin typeface="Cambria Math" panose="02040503050406030204" pitchFamily="18" charset="0"/>
                              </a:rPr>
                              <m:t>)</m:t>
                            </m:r>
                          </m:e>
                          <m:sup>
                            <m:r>
                              <a:rPr lang="en-IN" b="0" i="1" dirty="0" smtClean="0">
                                <a:latin typeface="Cambria Math" panose="02040503050406030204" pitchFamily="18" charset="0"/>
                              </a:rPr>
                              <m:t>2</m:t>
                            </m:r>
                          </m:sup>
                        </m:sSup>
                      </m:e>
                    </m:nary>
                  </m:oMath>
                </a14:m>
                <a:endParaRPr lang="en-IN" dirty="0"/>
              </a:p>
            </p:txBody>
          </p:sp>
        </mc:Choice>
        <mc:Fallback xmlns="">
          <p:sp>
            <p:nvSpPr>
              <p:cNvPr id="5" name="TextBox 4">
                <a:extLst>
                  <a:ext uri="{FF2B5EF4-FFF2-40B4-BE49-F238E27FC236}">
                    <a16:creationId xmlns:a16="http://schemas.microsoft.com/office/drawing/2014/main" id="{9AC53439-0E2C-44A4-8ADF-61F183BC65DE}"/>
                  </a:ext>
                </a:extLst>
              </p:cNvPr>
              <p:cNvSpPr txBox="1">
                <a:spLocks noRot="1" noChangeAspect="1" noMove="1" noResize="1" noEditPoints="1" noAdjustHandles="1" noChangeArrowheads="1" noChangeShapeType="1" noTextEdit="1"/>
              </p:cNvSpPr>
              <p:nvPr/>
            </p:nvSpPr>
            <p:spPr>
              <a:xfrm>
                <a:off x="720968" y="1037492"/>
                <a:ext cx="10515599" cy="3951723"/>
              </a:xfrm>
              <a:prstGeom prst="rect">
                <a:avLst/>
              </a:prstGeom>
              <a:blipFill>
                <a:blip r:embed="rId4"/>
                <a:stretch>
                  <a:fillRect l="-464" t="-772" b="-11574"/>
                </a:stretch>
              </a:blipFill>
            </p:spPr>
            <p:txBody>
              <a:bodyPr/>
              <a:lstStyle/>
              <a:p>
                <a:r>
                  <a:rPr lang="en-IN">
                    <a:noFill/>
                  </a:rPr>
                  <a:t> </a:t>
                </a:r>
              </a:p>
            </p:txBody>
          </p:sp>
        </mc:Fallback>
      </mc:AlternateContent>
    </p:spTree>
    <p:extLst>
      <p:ext uri="{BB962C8B-B14F-4D97-AF65-F5344CB8AC3E}">
        <p14:creationId xmlns:p14="http://schemas.microsoft.com/office/powerpoint/2010/main" val="113628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3" y="265695"/>
            <a:ext cx="114561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2" name="Content Placeholder 1">
            <a:extLst>
              <a:ext uri="{FF2B5EF4-FFF2-40B4-BE49-F238E27FC236}">
                <a16:creationId xmlns:a16="http://schemas.microsoft.com/office/drawing/2014/main" id="{B557CA62-0C0D-4B26-A7E0-7E3BFEC0BD95}"/>
              </a:ext>
            </a:extLst>
          </p:cNvPr>
          <p:cNvSpPr>
            <a:spLocks noGrp="1"/>
          </p:cNvSpPr>
          <p:nvPr>
            <p:ph sz="half" idx="1"/>
          </p:nvPr>
        </p:nvSpPr>
        <p:spPr>
          <a:xfrm>
            <a:off x="192260" y="1253331"/>
            <a:ext cx="5827542" cy="4351338"/>
          </a:xfrm>
        </p:spPr>
        <p:txBody>
          <a:bodyPr/>
          <a:lstStyle/>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Introduction </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Literature Survey</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Motivation</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Problem Definition</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Objectives</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Key outcomes</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Basic idea of project Methodology</a:t>
            </a:r>
          </a:p>
          <a:p>
            <a:pPr marL="457200" indent="-444500">
              <a:lnSpc>
                <a:spcPct val="115000"/>
              </a:lnSpc>
              <a:spcBef>
                <a:spcPts val="0"/>
              </a:spcBef>
              <a:buClr>
                <a:schemeClr val="dk1"/>
              </a:buClr>
              <a:buSzPts val="2400"/>
              <a:buFont typeface="Calibri"/>
              <a:buAutoNum type="arabicPeriod"/>
            </a:pPr>
            <a:r>
              <a:rPr lang="en-IN" sz="2400" dirty="0">
                <a:solidFill>
                  <a:schemeClr val="dk1"/>
                </a:solidFill>
                <a:latin typeface="Times New Roman"/>
                <a:cs typeface="Times New Roman"/>
                <a:sym typeface="Times New Roman"/>
              </a:rPr>
              <a:t>CNN and Cascade algorithms and outputs</a:t>
            </a:r>
            <a:endParaRPr lang="en-IN" sz="2400" dirty="0">
              <a:solidFill>
                <a:schemeClr val="dk1"/>
              </a:solidFill>
              <a:latin typeface="Times New Roman"/>
              <a:ea typeface="Times New Roman"/>
              <a:cs typeface="Times New Roman"/>
              <a:sym typeface="Times New Roman"/>
            </a:endParaRPr>
          </a:p>
          <a:p>
            <a:endParaRPr lang="en-IN" dirty="0"/>
          </a:p>
        </p:txBody>
      </p:sp>
      <p:sp>
        <p:nvSpPr>
          <p:cNvPr id="3" name="Content Placeholder 2">
            <a:extLst>
              <a:ext uri="{FF2B5EF4-FFF2-40B4-BE49-F238E27FC236}">
                <a16:creationId xmlns:a16="http://schemas.microsoft.com/office/drawing/2014/main" id="{F7DBB2CA-3519-46D8-9422-952C26434E60}"/>
              </a:ext>
            </a:extLst>
          </p:cNvPr>
          <p:cNvSpPr>
            <a:spLocks noGrp="1"/>
          </p:cNvSpPr>
          <p:nvPr>
            <p:ph sz="half" idx="2"/>
          </p:nvPr>
        </p:nvSpPr>
        <p:spPr>
          <a:xfrm>
            <a:off x="6019801" y="1252671"/>
            <a:ext cx="5827542" cy="4351338"/>
          </a:xfrm>
        </p:spPr>
        <p:txBody>
          <a:bodyPr/>
          <a:lstStyle/>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YOLO Algorithm and outputs.</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Challenges faced while recognition</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Hardware Implementation</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Observations</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Calculation of Throughput and Delay</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Conclusion</a:t>
            </a:r>
          </a:p>
          <a:p>
            <a:pPr marL="469900" marR="0" lvl="0" indent="-457200">
              <a:lnSpc>
                <a:spcPct val="115000"/>
              </a:lnSpc>
              <a:spcBef>
                <a:spcPts val="0"/>
              </a:spcBef>
              <a:spcAft>
                <a:spcPts val="0"/>
              </a:spcAft>
              <a:buClr>
                <a:schemeClr val="dk1"/>
              </a:buClr>
              <a:buSzPts val="2400"/>
              <a:buFont typeface="+mj-lt"/>
              <a:buAutoNum type="arabicPeriod" startAt="9"/>
            </a:pPr>
            <a:r>
              <a:rPr lang="en-IN" sz="2400" dirty="0">
                <a:solidFill>
                  <a:schemeClr val="dk1"/>
                </a:solidFill>
                <a:latin typeface="Times New Roman"/>
                <a:cs typeface="Times New Roman"/>
                <a:sym typeface="Times New Roman"/>
              </a:rPr>
              <a:t>Future Scope</a:t>
            </a:r>
          </a:p>
          <a:p>
            <a:endParaRPr lang="en-IN" dirty="0"/>
          </a:p>
        </p:txBody>
      </p:sp>
      <p:sp>
        <p:nvSpPr>
          <p:cNvPr id="849" name="Google Shape;849;g8c27d4ce30_7_63"/>
          <p:cNvSpPr txBox="1">
            <a:spLocks noGrp="1"/>
          </p:cNvSpPr>
          <p:nvPr>
            <p:ph type="dt" sz="half" idx="10"/>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dirty="0">
                <a:solidFill>
                  <a:srgbClr val="898989"/>
                </a:solidFill>
                <a:latin typeface="Calibri"/>
                <a:ea typeface="Calibri"/>
                <a:cs typeface="Calibri"/>
                <a:sym typeface="Calibri"/>
              </a:rPr>
              <a:t>06/07/2020</a:t>
            </a:r>
            <a:endParaRPr sz="800" dirty="0"/>
          </a:p>
        </p:txBody>
      </p:sp>
      <p:sp>
        <p:nvSpPr>
          <p:cNvPr id="850" name="Google Shape;850;g8c27d4ce30_7_63"/>
          <p:cNvSpPr txBox="1">
            <a:spLocks noGrp="1"/>
          </p:cNvSpPr>
          <p:nvPr>
            <p:ph type="ftr" sz="quarter" idx="11"/>
          </p:nvPr>
        </p:nvSpPr>
        <p:spPr>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8" y="300239"/>
            <a:ext cx="10808559" cy="560269"/>
          </a:xfrm>
          <a:prstGeom prst="rect">
            <a:avLst/>
          </a:prstGeom>
          <a:noFill/>
          <a:ln>
            <a:noFill/>
          </a:ln>
        </p:spPr>
        <p:txBody>
          <a:bodyPr spcFirstLastPara="1" vert="horz" wrap="square" lIns="0" tIns="0" rIns="0" bIns="0" rtlCol="0" anchor="t" anchorCtr="0">
            <a:noAutofit/>
          </a:bodyPr>
          <a:lstStyle/>
          <a:p>
            <a:pPr algn="ctr">
              <a:lnSpc>
                <a:spcPct val="90000"/>
              </a:lnSpc>
              <a:buSzPts val="800"/>
            </a:pPr>
            <a:r>
              <a:rPr lang="en" sz="2400" i="1" dirty="0">
                <a:solidFill>
                  <a:srgbClr val="422C75"/>
                </a:solidFill>
                <a:latin typeface="Playfair Display"/>
                <a:sym typeface="Times New Roman"/>
              </a:rPr>
              <a:t>Agenda</a:t>
            </a:r>
            <a:endParaRPr sz="2400" i="1" dirty="0">
              <a:solidFill>
                <a:srgbClr val="422C75"/>
              </a:solidFill>
              <a:latin typeface="Playfair Display"/>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30</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pPr marL="800100" lvl="1" indent="-342900">
              <a:buFont typeface="Arial" panose="020B0604020202020204" pitchFamily="34" charset="0"/>
              <a:buChar char="•"/>
            </a:pPr>
            <a:r>
              <a:rPr lang="en-IN" sz="2400" i="1" dirty="0">
                <a:solidFill>
                  <a:srgbClr val="422C75"/>
                </a:solidFill>
                <a:latin typeface="Playfair Display"/>
                <a:sym typeface="Playfair Display"/>
              </a:rPr>
              <a:t>Feature Pyramid Network – FPN</a:t>
            </a:r>
            <a:r>
              <a:rPr lang="en-IN" sz="2400" dirty="0"/>
              <a:t>.</a:t>
            </a:r>
          </a:p>
        </p:txBody>
      </p:sp>
      <p:pic>
        <p:nvPicPr>
          <p:cNvPr id="3" name="Picture 2">
            <a:extLst>
              <a:ext uri="{FF2B5EF4-FFF2-40B4-BE49-F238E27FC236}">
                <a16:creationId xmlns:a16="http://schemas.microsoft.com/office/drawing/2014/main" id="{9B230619-A873-4AAA-8614-9458711119C0}"/>
              </a:ext>
            </a:extLst>
          </p:cNvPr>
          <p:cNvPicPr>
            <a:picLocks noChangeAspect="1"/>
          </p:cNvPicPr>
          <p:nvPr/>
        </p:nvPicPr>
        <p:blipFill rotWithShape="1">
          <a:blip r:embed="rId4">
            <a:extLst>
              <a:ext uri="{28A0092B-C50C-407E-A947-70E740481C1C}">
                <a14:useLocalDpi xmlns:a14="http://schemas.microsoft.com/office/drawing/2010/main" val="0"/>
              </a:ext>
            </a:extLst>
          </a:blip>
          <a:srcRect l="22071" r="16761" b="16145"/>
          <a:stretch/>
        </p:blipFill>
        <p:spPr>
          <a:xfrm>
            <a:off x="609408" y="1000118"/>
            <a:ext cx="4615120" cy="3800481"/>
          </a:xfrm>
          <a:prstGeom prst="rect">
            <a:avLst/>
          </a:prstGeom>
        </p:spPr>
      </p:pic>
      <p:sp>
        <p:nvSpPr>
          <p:cNvPr id="4" name="TextBox 3">
            <a:extLst>
              <a:ext uri="{FF2B5EF4-FFF2-40B4-BE49-F238E27FC236}">
                <a16:creationId xmlns:a16="http://schemas.microsoft.com/office/drawing/2014/main" id="{603552C8-B84A-4F72-960A-1166DF906F24}"/>
              </a:ext>
            </a:extLst>
          </p:cNvPr>
          <p:cNvSpPr txBox="1"/>
          <p:nvPr/>
        </p:nvSpPr>
        <p:spPr>
          <a:xfrm>
            <a:off x="738554" y="5086696"/>
            <a:ext cx="2910254" cy="369332"/>
          </a:xfrm>
          <a:prstGeom prst="rect">
            <a:avLst/>
          </a:prstGeom>
          <a:noFill/>
        </p:spPr>
        <p:txBody>
          <a:bodyPr wrap="square" rtlCol="0">
            <a:spAutoFit/>
          </a:bodyPr>
          <a:lstStyle/>
          <a:p>
            <a:pPr algn="ctr"/>
            <a:r>
              <a:rPr lang="en-IN" dirty="0"/>
              <a:t>Fig.18  FPN basics</a:t>
            </a:r>
          </a:p>
        </p:txBody>
      </p:sp>
      <p:pic>
        <p:nvPicPr>
          <p:cNvPr id="6" name="Picture 5">
            <a:extLst>
              <a:ext uri="{FF2B5EF4-FFF2-40B4-BE49-F238E27FC236}">
                <a16:creationId xmlns:a16="http://schemas.microsoft.com/office/drawing/2014/main" id="{4B10AFF7-39D4-4603-9EAA-1362A3C53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9216" y="848958"/>
            <a:ext cx="6562284" cy="4171450"/>
          </a:xfrm>
          <a:prstGeom prst="rect">
            <a:avLst/>
          </a:prstGeom>
        </p:spPr>
      </p:pic>
      <p:sp>
        <p:nvSpPr>
          <p:cNvPr id="7" name="TextBox 6">
            <a:extLst>
              <a:ext uri="{FF2B5EF4-FFF2-40B4-BE49-F238E27FC236}">
                <a16:creationId xmlns:a16="http://schemas.microsoft.com/office/drawing/2014/main" id="{B4994F55-2730-46E9-9E19-02AE9D466122}"/>
              </a:ext>
            </a:extLst>
          </p:cNvPr>
          <p:cNvSpPr txBox="1"/>
          <p:nvPr/>
        </p:nvSpPr>
        <p:spPr>
          <a:xfrm>
            <a:off x="5787236" y="5086696"/>
            <a:ext cx="4932485" cy="369332"/>
          </a:xfrm>
          <a:prstGeom prst="rect">
            <a:avLst/>
          </a:prstGeom>
          <a:noFill/>
        </p:spPr>
        <p:txBody>
          <a:bodyPr wrap="square" rtlCol="0">
            <a:spAutoFit/>
          </a:bodyPr>
          <a:lstStyle/>
          <a:p>
            <a:pPr algn="ctr"/>
            <a:r>
              <a:rPr lang="en-IN" dirty="0"/>
              <a:t>Fig.19 Different types of FPN</a:t>
            </a:r>
          </a:p>
        </p:txBody>
      </p:sp>
    </p:spTree>
    <p:extLst>
      <p:ext uri="{BB962C8B-B14F-4D97-AF65-F5344CB8AC3E}">
        <p14:creationId xmlns:p14="http://schemas.microsoft.com/office/powerpoint/2010/main" val="1123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31</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YOLO V4 Algorithm</a:t>
            </a:r>
          </a:p>
        </p:txBody>
      </p:sp>
      <p:sp>
        <p:nvSpPr>
          <p:cNvPr id="5" name="TextBox 4">
            <a:extLst>
              <a:ext uri="{FF2B5EF4-FFF2-40B4-BE49-F238E27FC236}">
                <a16:creationId xmlns:a16="http://schemas.microsoft.com/office/drawing/2014/main" id="{F2DA150F-9C00-451C-9065-4245F29874B4}"/>
              </a:ext>
            </a:extLst>
          </p:cNvPr>
          <p:cNvSpPr txBox="1"/>
          <p:nvPr/>
        </p:nvSpPr>
        <p:spPr>
          <a:xfrm>
            <a:off x="677009" y="1107831"/>
            <a:ext cx="11104684" cy="1200329"/>
          </a:xfrm>
          <a:prstGeom prst="rect">
            <a:avLst/>
          </a:prstGeom>
          <a:noFill/>
        </p:spPr>
        <p:txBody>
          <a:bodyPr wrap="square" rtlCol="0">
            <a:spAutoFit/>
          </a:bodyPr>
          <a:lstStyle/>
          <a:p>
            <a:pPr marL="285750" indent="-285750">
              <a:buFont typeface="Arial" panose="020B0604020202020204" pitchFamily="34" charset="0"/>
              <a:buChar char="•"/>
            </a:pPr>
            <a:r>
              <a:rPr lang="en-IN" dirty="0"/>
              <a:t>Version used is 4</a:t>
            </a:r>
            <a:r>
              <a:rPr lang="en-IN" baseline="30000" dirty="0"/>
              <a:t>th</a:t>
            </a:r>
            <a:r>
              <a:rPr lang="en-IN" dirty="0"/>
              <a:t> version</a:t>
            </a:r>
          </a:p>
          <a:p>
            <a:pPr marL="285750" indent="-285750">
              <a:buFont typeface="Arial" panose="020B0604020202020204" pitchFamily="34" charset="0"/>
              <a:buChar char="•"/>
            </a:pPr>
            <a:r>
              <a:rPr lang="en-IN" dirty="0"/>
              <a:t>Classes used </a:t>
            </a:r>
            <a:r>
              <a:rPr lang="en-IN" dirty="0" err="1"/>
              <a:t>COCO.names</a:t>
            </a:r>
            <a:r>
              <a:rPr lang="en-IN" dirty="0"/>
              <a:t> for recognition</a:t>
            </a:r>
          </a:p>
          <a:p>
            <a:pPr marL="285750" indent="-285750">
              <a:buFont typeface="Arial" panose="020B0604020202020204" pitchFamily="34" charset="0"/>
              <a:buChar char="•"/>
            </a:pPr>
            <a:r>
              <a:rPr lang="en-IN" dirty="0" err="1"/>
              <a:t>Coco.names</a:t>
            </a:r>
            <a:r>
              <a:rPr lang="en-IN" dirty="0"/>
              <a:t> is a set of 80 classes</a:t>
            </a:r>
          </a:p>
          <a:p>
            <a:pPr marL="285750" indent="-285750">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07409034-DA24-41FE-8C54-EF364571D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8162" y="2360645"/>
            <a:ext cx="5715000" cy="3209925"/>
          </a:xfrm>
          <a:prstGeom prst="rect">
            <a:avLst/>
          </a:prstGeom>
        </p:spPr>
      </p:pic>
      <p:sp>
        <p:nvSpPr>
          <p:cNvPr id="4" name="TextBox 3">
            <a:extLst>
              <a:ext uri="{FF2B5EF4-FFF2-40B4-BE49-F238E27FC236}">
                <a16:creationId xmlns:a16="http://schemas.microsoft.com/office/drawing/2014/main" id="{1F302B5B-D61D-4EC2-B865-E337C4649C29}"/>
              </a:ext>
            </a:extLst>
          </p:cNvPr>
          <p:cNvSpPr txBox="1"/>
          <p:nvPr/>
        </p:nvSpPr>
        <p:spPr>
          <a:xfrm>
            <a:off x="3261946" y="5750169"/>
            <a:ext cx="5794131" cy="369332"/>
          </a:xfrm>
          <a:prstGeom prst="rect">
            <a:avLst/>
          </a:prstGeom>
          <a:noFill/>
        </p:spPr>
        <p:txBody>
          <a:bodyPr wrap="square" rtlCol="0">
            <a:spAutoFit/>
          </a:bodyPr>
          <a:lstStyle/>
          <a:p>
            <a:pPr algn="ctr"/>
            <a:r>
              <a:rPr lang="en-IN" dirty="0"/>
              <a:t>Fig.20 YOLO Algorithm Example</a:t>
            </a:r>
          </a:p>
        </p:txBody>
      </p:sp>
    </p:spTree>
    <p:extLst>
      <p:ext uri="{BB962C8B-B14F-4D97-AF65-F5344CB8AC3E}">
        <p14:creationId xmlns:p14="http://schemas.microsoft.com/office/powerpoint/2010/main" val="4274626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32</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YOLO V4 Algorithm</a:t>
            </a:r>
          </a:p>
        </p:txBody>
      </p:sp>
      <p:sp>
        <p:nvSpPr>
          <p:cNvPr id="2" name="Rectangle 1">
            <a:extLst>
              <a:ext uri="{FF2B5EF4-FFF2-40B4-BE49-F238E27FC236}">
                <a16:creationId xmlns:a16="http://schemas.microsoft.com/office/drawing/2014/main" id="{237DDB12-513A-486F-B434-6C60729BB997}"/>
              </a:ext>
            </a:extLst>
          </p:cNvPr>
          <p:cNvSpPr/>
          <p:nvPr/>
        </p:nvSpPr>
        <p:spPr>
          <a:xfrm>
            <a:off x="671146" y="925393"/>
            <a:ext cx="4718539" cy="17210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Backbone: </a:t>
            </a:r>
          </a:p>
          <a:p>
            <a:pPr marL="285750" indent="-285750" algn="ctr">
              <a:buFont typeface="Arial" panose="020B0604020202020204" pitchFamily="34" charset="0"/>
              <a:buChar char="•"/>
            </a:pPr>
            <a:r>
              <a:rPr lang="en-IN" dirty="0"/>
              <a:t>CSP DarkNet as feature extractor model for GPU (Graphical Processing Unit).</a:t>
            </a:r>
          </a:p>
          <a:p>
            <a:pPr marL="285750" indent="-285750" algn="ctr">
              <a:buFont typeface="Arial" panose="020B0604020202020204" pitchFamily="34" charset="0"/>
              <a:buChar char="•"/>
            </a:pPr>
            <a:r>
              <a:rPr lang="en-IN" dirty="0"/>
              <a:t>EfficientNet Lite-MixNet-GhostNet/MobileNet for VPU (Visual Processing Unit).</a:t>
            </a:r>
          </a:p>
        </p:txBody>
      </p:sp>
      <p:sp>
        <p:nvSpPr>
          <p:cNvPr id="13" name="Rectangle 12">
            <a:extLst>
              <a:ext uri="{FF2B5EF4-FFF2-40B4-BE49-F238E27FC236}">
                <a16:creationId xmlns:a16="http://schemas.microsoft.com/office/drawing/2014/main" id="{844BD263-B14F-411B-BF28-B57AC17ADB29}"/>
              </a:ext>
            </a:extLst>
          </p:cNvPr>
          <p:cNvSpPr/>
          <p:nvPr/>
        </p:nvSpPr>
        <p:spPr>
          <a:xfrm>
            <a:off x="6514557" y="848957"/>
            <a:ext cx="4077315" cy="123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Neck: </a:t>
            </a:r>
          </a:p>
          <a:p>
            <a:pPr marL="285750" indent="-285750" algn="ctr">
              <a:buFont typeface="Arial" panose="020B0604020202020204" pitchFamily="34" charset="0"/>
              <a:buChar char="•"/>
            </a:pPr>
            <a:r>
              <a:rPr lang="en-IN" dirty="0"/>
              <a:t>Uses Spatial Pyramid Pooling (SPP) and Path Aggression Network (PAN)</a:t>
            </a:r>
          </a:p>
          <a:p>
            <a:pPr algn="ctr"/>
            <a:endParaRPr lang="en-IN" dirty="0"/>
          </a:p>
        </p:txBody>
      </p:sp>
      <p:pic>
        <p:nvPicPr>
          <p:cNvPr id="6" name="Picture 5">
            <a:extLst>
              <a:ext uri="{FF2B5EF4-FFF2-40B4-BE49-F238E27FC236}">
                <a16:creationId xmlns:a16="http://schemas.microsoft.com/office/drawing/2014/main" id="{A5091062-C794-46EB-AB01-CCDCF24E9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8" y="3078825"/>
            <a:ext cx="5386946" cy="2367285"/>
          </a:xfrm>
          <a:prstGeom prst="rect">
            <a:avLst/>
          </a:prstGeom>
        </p:spPr>
      </p:pic>
      <p:sp>
        <p:nvSpPr>
          <p:cNvPr id="8" name="TextBox 7">
            <a:extLst>
              <a:ext uri="{FF2B5EF4-FFF2-40B4-BE49-F238E27FC236}">
                <a16:creationId xmlns:a16="http://schemas.microsoft.com/office/drawing/2014/main" id="{A5EF0AD9-AB55-4587-8801-AC8FBB388C1D}"/>
              </a:ext>
            </a:extLst>
          </p:cNvPr>
          <p:cNvSpPr txBox="1"/>
          <p:nvPr/>
        </p:nvSpPr>
        <p:spPr>
          <a:xfrm>
            <a:off x="671146" y="5591908"/>
            <a:ext cx="5313293" cy="369332"/>
          </a:xfrm>
          <a:prstGeom prst="rect">
            <a:avLst/>
          </a:prstGeom>
          <a:noFill/>
        </p:spPr>
        <p:txBody>
          <a:bodyPr wrap="square" rtlCol="0">
            <a:spAutoFit/>
          </a:bodyPr>
          <a:lstStyle/>
          <a:p>
            <a:pPr algn="ctr"/>
            <a:r>
              <a:rPr lang="en-IN" dirty="0"/>
              <a:t>Fig 21. PAN of YOLO V4</a:t>
            </a:r>
          </a:p>
        </p:txBody>
      </p:sp>
      <p:pic>
        <p:nvPicPr>
          <p:cNvPr id="10" name="Picture 9">
            <a:extLst>
              <a:ext uri="{FF2B5EF4-FFF2-40B4-BE49-F238E27FC236}">
                <a16:creationId xmlns:a16="http://schemas.microsoft.com/office/drawing/2014/main" id="{49315185-74D5-46C3-84E9-A9F29251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547" y="2374341"/>
            <a:ext cx="4458930" cy="3510897"/>
          </a:xfrm>
          <a:prstGeom prst="rect">
            <a:avLst/>
          </a:prstGeom>
        </p:spPr>
      </p:pic>
      <p:sp>
        <p:nvSpPr>
          <p:cNvPr id="11" name="TextBox 10">
            <a:extLst>
              <a:ext uri="{FF2B5EF4-FFF2-40B4-BE49-F238E27FC236}">
                <a16:creationId xmlns:a16="http://schemas.microsoft.com/office/drawing/2014/main" id="{4BEB7A24-8CC7-4BF7-8AD9-50DD3E1791DE}"/>
              </a:ext>
            </a:extLst>
          </p:cNvPr>
          <p:cNvSpPr txBox="1"/>
          <p:nvPr/>
        </p:nvSpPr>
        <p:spPr>
          <a:xfrm>
            <a:off x="6928338" y="6135041"/>
            <a:ext cx="4501662" cy="369332"/>
          </a:xfrm>
          <a:prstGeom prst="rect">
            <a:avLst/>
          </a:prstGeom>
          <a:noFill/>
        </p:spPr>
        <p:txBody>
          <a:bodyPr wrap="square" rtlCol="0">
            <a:spAutoFit/>
          </a:bodyPr>
          <a:lstStyle/>
          <a:p>
            <a:r>
              <a:rPr lang="en-IN" dirty="0"/>
              <a:t>Fig 22 SPP of YOLO V4</a:t>
            </a:r>
          </a:p>
        </p:txBody>
      </p:sp>
    </p:spTree>
    <p:extLst>
      <p:ext uri="{BB962C8B-B14F-4D97-AF65-F5344CB8AC3E}">
        <p14:creationId xmlns:p14="http://schemas.microsoft.com/office/powerpoint/2010/main" val="8663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33</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YOLO V4 Algorithm</a:t>
            </a:r>
          </a:p>
        </p:txBody>
      </p:sp>
      <p:sp>
        <p:nvSpPr>
          <p:cNvPr id="12" name="Rectangle 11">
            <a:extLst>
              <a:ext uri="{FF2B5EF4-FFF2-40B4-BE49-F238E27FC236}">
                <a16:creationId xmlns:a16="http://schemas.microsoft.com/office/drawing/2014/main" id="{19CD0A19-19C0-41AA-ADB8-DF375FABEAB9}"/>
              </a:ext>
            </a:extLst>
          </p:cNvPr>
          <p:cNvSpPr/>
          <p:nvPr/>
        </p:nvSpPr>
        <p:spPr>
          <a:xfrm>
            <a:off x="671146" y="925393"/>
            <a:ext cx="4718539" cy="17210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Head : </a:t>
            </a:r>
          </a:p>
          <a:p>
            <a:pPr marL="285750" indent="-285750" algn="ctr">
              <a:buFont typeface="Arial" panose="020B0604020202020204" pitchFamily="34" charset="0"/>
              <a:buChar char="•"/>
            </a:pPr>
            <a:r>
              <a:rPr lang="en-IN" dirty="0"/>
              <a:t>The layer is applied at different scales of the network.</a:t>
            </a:r>
          </a:p>
          <a:p>
            <a:pPr marL="285750" indent="-285750" algn="ctr">
              <a:buFont typeface="Arial" panose="020B0604020202020204" pitchFamily="34" charset="0"/>
              <a:buChar char="•"/>
            </a:pPr>
            <a:r>
              <a:rPr lang="en-IN" dirty="0"/>
              <a:t>Detects objects of different scales/sizes.</a:t>
            </a:r>
          </a:p>
          <a:p>
            <a:pPr marL="285750" indent="-285750" algn="ctr">
              <a:buFont typeface="Arial" panose="020B0604020202020204" pitchFamily="34" charset="0"/>
              <a:buChar char="•"/>
            </a:pPr>
            <a:r>
              <a:rPr lang="en-IN" dirty="0"/>
              <a:t>Number of channels is 255</a:t>
            </a:r>
          </a:p>
        </p:txBody>
      </p:sp>
      <p:pic>
        <p:nvPicPr>
          <p:cNvPr id="3" name="Picture 2">
            <a:extLst>
              <a:ext uri="{FF2B5EF4-FFF2-40B4-BE49-F238E27FC236}">
                <a16:creationId xmlns:a16="http://schemas.microsoft.com/office/drawing/2014/main" id="{3749843E-CBB4-4874-AFA7-672495CB6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46" y="2857595"/>
            <a:ext cx="4899905" cy="2160441"/>
          </a:xfrm>
          <a:prstGeom prst="rect">
            <a:avLst/>
          </a:prstGeom>
        </p:spPr>
      </p:pic>
      <p:sp>
        <p:nvSpPr>
          <p:cNvPr id="4" name="TextBox 3">
            <a:extLst>
              <a:ext uri="{FF2B5EF4-FFF2-40B4-BE49-F238E27FC236}">
                <a16:creationId xmlns:a16="http://schemas.microsoft.com/office/drawing/2014/main" id="{3E10FE61-6CBF-418C-A5F8-BD61E30AA3C4}"/>
              </a:ext>
            </a:extLst>
          </p:cNvPr>
          <p:cNvSpPr txBox="1"/>
          <p:nvPr/>
        </p:nvSpPr>
        <p:spPr>
          <a:xfrm>
            <a:off x="671146" y="5229147"/>
            <a:ext cx="4899905" cy="369332"/>
          </a:xfrm>
          <a:prstGeom prst="rect">
            <a:avLst/>
          </a:prstGeom>
          <a:noFill/>
        </p:spPr>
        <p:txBody>
          <a:bodyPr wrap="square" rtlCol="0">
            <a:spAutoFit/>
          </a:bodyPr>
          <a:lstStyle/>
          <a:p>
            <a:pPr algn="ctr"/>
            <a:r>
              <a:rPr lang="en-IN" dirty="0"/>
              <a:t>Fig.23 YOLO V4 head layer</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C055AF5-125E-4560-8595-2682566F2FAE}"/>
                  </a:ext>
                </a:extLst>
              </p:cNvPr>
              <p:cNvSpPr/>
              <p:nvPr/>
            </p:nvSpPr>
            <p:spPr>
              <a:xfrm>
                <a:off x="6438049" y="939886"/>
                <a:ext cx="4718539" cy="12002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Activation Function :  Mish Function</a:t>
                </a:r>
              </a:p>
              <a:p>
                <a:pPr algn="ctr"/>
                <a:r>
                  <a:rPr lang="en-IN" dirty="0"/>
                  <a:t>Formula:</a:t>
                </a: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𝑡𝑎𝑛h</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𝑥</m:t>
                                  </m:r>
                                </m:sup>
                              </m:sSup>
                            </m:e>
                          </m:d>
                        </m:e>
                      </m:func>
                      <m:r>
                        <a:rPr lang="en-IN" b="0" i="1" smtClean="0">
                          <a:latin typeface="Cambria Math" panose="02040503050406030204" pitchFamily="18" charset="0"/>
                        </a:rPr>
                        <m:t>)</m:t>
                      </m:r>
                    </m:oMath>
                  </m:oMathPara>
                </a14:m>
                <a:endParaRPr lang="en-IN" dirty="0"/>
              </a:p>
            </p:txBody>
          </p:sp>
        </mc:Choice>
        <mc:Fallback xmlns="">
          <p:sp>
            <p:nvSpPr>
              <p:cNvPr id="16" name="Rectangle 15">
                <a:extLst>
                  <a:ext uri="{FF2B5EF4-FFF2-40B4-BE49-F238E27FC236}">
                    <a16:creationId xmlns:a16="http://schemas.microsoft.com/office/drawing/2014/main" id="{BC055AF5-125E-4560-8595-2682566F2FAE}"/>
                  </a:ext>
                </a:extLst>
              </p:cNvPr>
              <p:cNvSpPr>
                <a:spLocks noRot="1" noChangeAspect="1" noMove="1" noResize="1" noEditPoints="1" noAdjustHandles="1" noChangeArrowheads="1" noChangeShapeType="1" noTextEdit="1"/>
              </p:cNvSpPr>
              <p:nvPr/>
            </p:nvSpPr>
            <p:spPr>
              <a:xfrm>
                <a:off x="6438049" y="939886"/>
                <a:ext cx="4718539" cy="1200230"/>
              </a:xfrm>
              <a:prstGeom prst="rect">
                <a:avLst/>
              </a:prstGeom>
              <a:blipFill>
                <a:blip r:embed="rId5"/>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C6CA00E8-D79B-4281-8E2E-B5D351EDD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281" y="2277943"/>
            <a:ext cx="3494075" cy="3019408"/>
          </a:xfrm>
          <a:prstGeom prst="rect">
            <a:avLst/>
          </a:prstGeom>
        </p:spPr>
      </p:pic>
      <p:sp>
        <p:nvSpPr>
          <p:cNvPr id="7" name="TextBox 6">
            <a:extLst>
              <a:ext uri="{FF2B5EF4-FFF2-40B4-BE49-F238E27FC236}">
                <a16:creationId xmlns:a16="http://schemas.microsoft.com/office/drawing/2014/main" id="{AFB4C53C-9CCA-471E-AE7A-570FDCBEBC5D}"/>
              </a:ext>
            </a:extLst>
          </p:cNvPr>
          <p:cNvSpPr txBox="1"/>
          <p:nvPr/>
        </p:nvSpPr>
        <p:spPr>
          <a:xfrm>
            <a:off x="6959598" y="5598479"/>
            <a:ext cx="3767017" cy="369332"/>
          </a:xfrm>
          <a:prstGeom prst="rect">
            <a:avLst/>
          </a:prstGeom>
          <a:noFill/>
        </p:spPr>
        <p:txBody>
          <a:bodyPr wrap="square" rtlCol="0">
            <a:spAutoFit/>
          </a:bodyPr>
          <a:lstStyle/>
          <a:p>
            <a:pPr algn="ctr"/>
            <a:r>
              <a:rPr lang="en-IN" dirty="0"/>
              <a:t>Fig. 24 Mish Graph</a:t>
            </a:r>
          </a:p>
        </p:txBody>
      </p:sp>
    </p:spTree>
    <p:extLst>
      <p:ext uri="{BB962C8B-B14F-4D97-AF65-F5344CB8AC3E}">
        <p14:creationId xmlns:p14="http://schemas.microsoft.com/office/powerpoint/2010/main" val="420146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34</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51341" y="366024"/>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Why YOLO Algorithm? </a:t>
            </a:r>
          </a:p>
        </p:txBody>
      </p:sp>
      <p:sp>
        <p:nvSpPr>
          <p:cNvPr id="2" name="TextBox 1">
            <a:extLst>
              <a:ext uri="{FF2B5EF4-FFF2-40B4-BE49-F238E27FC236}">
                <a16:creationId xmlns:a16="http://schemas.microsoft.com/office/drawing/2014/main" id="{DD93E077-2A99-4D71-B69B-D49F3ACA85E7}"/>
              </a:ext>
            </a:extLst>
          </p:cNvPr>
          <p:cNvSpPr txBox="1"/>
          <p:nvPr/>
        </p:nvSpPr>
        <p:spPr>
          <a:xfrm>
            <a:off x="712176" y="1055077"/>
            <a:ext cx="4387361" cy="2585323"/>
          </a:xfrm>
          <a:prstGeom prst="rect">
            <a:avLst/>
          </a:prstGeom>
          <a:noFill/>
        </p:spPr>
        <p:txBody>
          <a:bodyPr wrap="square" rtlCol="0">
            <a:spAutoFit/>
          </a:bodyPr>
          <a:lstStyle/>
          <a:p>
            <a:pPr marL="285750" indent="-285750" algn="just">
              <a:buFont typeface="Arial" panose="020B0604020202020204" pitchFamily="34" charset="0"/>
              <a:buChar char="•"/>
            </a:pPr>
            <a:r>
              <a:rPr lang="en-IN" dirty="0"/>
              <a:t>Simple</a:t>
            </a:r>
          </a:p>
          <a:p>
            <a:pPr marL="285750" indent="-285750" algn="just">
              <a:buFont typeface="Arial" panose="020B0604020202020204" pitchFamily="34" charset="0"/>
              <a:buChar char="•"/>
            </a:pPr>
            <a:r>
              <a:rPr lang="en-IN" dirty="0"/>
              <a:t>Effective</a:t>
            </a:r>
          </a:p>
          <a:p>
            <a:pPr marL="285750" indent="-285750" algn="just">
              <a:buFont typeface="Arial" panose="020B0604020202020204" pitchFamily="34" charset="0"/>
              <a:buChar char="•"/>
            </a:pPr>
            <a:r>
              <a:rPr lang="en-IN" dirty="0"/>
              <a:t>Not much false positives</a:t>
            </a:r>
          </a:p>
          <a:p>
            <a:pPr marL="285750" indent="-285750" algn="just">
              <a:buFont typeface="Arial" panose="020B0604020202020204" pitchFamily="34" charset="0"/>
              <a:buChar char="•"/>
            </a:pPr>
            <a:r>
              <a:rPr lang="en-IN" dirty="0"/>
              <a:t>V4 of YOLO Algorithm yields better results in real time environment.</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Figure 25 represents the comparison of YOLO Versions 3 and 4 on COCO classes </a:t>
            </a:r>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FB8BAAA4-B019-4074-8C92-75FFEB2D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046" y="946600"/>
            <a:ext cx="6141212" cy="4750816"/>
          </a:xfrm>
          <a:prstGeom prst="rect">
            <a:avLst/>
          </a:prstGeom>
        </p:spPr>
      </p:pic>
      <p:sp>
        <p:nvSpPr>
          <p:cNvPr id="5" name="TextBox 4">
            <a:extLst>
              <a:ext uri="{FF2B5EF4-FFF2-40B4-BE49-F238E27FC236}">
                <a16:creationId xmlns:a16="http://schemas.microsoft.com/office/drawing/2014/main" id="{F1635731-04DB-4202-9EDB-1B47C8E8BBB9}"/>
              </a:ext>
            </a:extLst>
          </p:cNvPr>
          <p:cNvSpPr txBox="1"/>
          <p:nvPr/>
        </p:nvSpPr>
        <p:spPr>
          <a:xfrm>
            <a:off x="5326404" y="5917223"/>
            <a:ext cx="5927750" cy="369332"/>
          </a:xfrm>
          <a:prstGeom prst="rect">
            <a:avLst/>
          </a:prstGeom>
          <a:noFill/>
        </p:spPr>
        <p:txBody>
          <a:bodyPr wrap="square" rtlCol="0">
            <a:spAutoFit/>
          </a:bodyPr>
          <a:lstStyle/>
          <a:p>
            <a:r>
              <a:rPr lang="en-IN" dirty="0"/>
              <a:t>Fig.25 YOLO V3 vs YOLO V4</a:t>
            </a:r>
          </a:p>
        </p:txBody>
      </p:sp>
    </p:spTree>
    <p:extLst>
      <p:ext uri="{BB962C8B-B14F-4D97-AF65-F5344CB8AC3E}">
        <p14:creationId xmlns:p14="http://schemas.microsoft.com/office/powerpoint/2010/main" val="3332753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35</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Outputs Obtained while using YOLO Algorithm on Data Set 1</a:t>
            </a:r>
          </a:p>
        </p:txBody>
      </p:sp>
      <p:pic>
        <p:nvPicPr>
          <p:cNvPr id="3" name="Picture 2">
            <a:extLst>
              <a:ext uri="{FF2B5EF4-FFF2-40B4-BE49-F238E27FC236}">
                <a16:creationId xmlns:a16="http://schemas.microsoft.com/office/drawing/2014/main" id="{022EAC43-2AD9-4CB4-920E-BDADCAA51742}"/>
              </a:ext>
            </a:extLst>
          </p:cNvPr>
          <p:cNvPicPr>
            <a:picLocks noChangeAspect="1"/>
          </p:cNvPicPr>
          <p:nvPr/>
        </p:nvPicPr>
        <p:blipFill rotWithShape="1">
          <a:blip r:embed="rId4">
            <a:extLst>
              <a:ext uri="{28A0092B-C50C-407E-A947-70E740481C1C}">
                <a14:useLocalDpi xmlns:a14="http://schemas.microsoft.com/office/drawing/2010/main" val="0"/>
              </a:ext>
            </a:extLst>
          </a:blip>
          <a:srcRect l="-48" t="-237" r="45276" b="44427"/>
          <a:stretch/>
        </p:blipFill>
        <p:spPr>
          <a:xfrm>
            <a:off x="609408" y="983212"/>
            <a:ext cx="4926804" cy="2823858"/>
          </a:xfrm>
          <a:prstGeom prst="rect">
            <a:avLst/>
          </a:prstGeom>
        </p:spPr>
      </p:pic>
      <p:pic>
        <p:nvPicPr>
          <p:cNvPr id="5" name="Picture 4">
            <a:extLst>
              <a:ext uri="{FF2B5EF4-FFF2-40B4-BE49-F238E27FC236}">
                <a16:creationId xmlns:a16="http://schemas.microsoft.com/office/drawing/2014/main" id="{E71D3B92-73CA-41C2-AAF4-55BE26866318}"/>
              </a:ext>
            </a:extLst>
          </p:cNvPr>
          <p:cNvPicPr>
            <a:picLocks noChangeAspect="1"/>
          </p:cNvPicPr>
          <p:nvPr/>
        </p:nvPicPr>
        <p:blipFill rotWithShape="1">
          <a:blip r:embed="rId5">
            <a:extLst>
              <a:ext uri="{28A0092B-C50C-407E-A947-70E740481C1C}">
                <a14:useLocalDpi xmlns:a14="http://schemas.microsoft.com/office/drawing/2010/main" val="0"/>
              </a:ext>
            </a:extLst>
          </a:blip>
          <a:srcRect r="44399" b="42564"/>
          <a:stretch/>
        </p:blipFill>
        <p:spPr>
          <a:xfrm>
            <a:off x="6506307" y="983212"/>
            <a:ext cx="4860633" cy="2824337"/>
          </a:xfrm>
          <a:prstGeom prst="rect">
            <a:avLst/>
          </a:prstGeom>
        </p:spPr>
      </p:pic>
      <p:sp>
        <p:nvSpPr>
          <p:cNvPr id="6" name="TextBox 5">
            <a:extLst>
              <a:ext uri="{FF2B5EF4-FFF2-40B4-BE49-F238E27FC236}">
                <a16:creationId xmlns:a16="http://schemas.microsoft.com/office/drawing/2014/main" id="{5444B687-0E2A-49FB-B74D-C701F8B48395}"/>
              </a:ext>
            </a:extLst>
          </p:cNvPr>
          <p:cNvSpPr txBox="1"/>
          <p:nvPr/>
        </p:nvSpPr>
        <p:spPr>
          <a:xfrm>
            <a:off x="609409" y="3989379"/>
            <a:ext cx="4991292" cy="369332"/>
          </a:xfrm>
          <a:prstGeom prst="rect">
            <a:avLst/>
          </a:prstGeom>
          <a:noFill/>
        </p:spPr>
        <p:txBody>
          <a:bodyPr wrap="square" rtlCol="0">
            <a:spAutoFit/>
          </a:bodyPr>
          <a:lstStyle/>
          <a:p>
            <a:pPr algn="ctr"/>
            <a:r>
              <a:rPr lang="en-IN" dirty="0"/>
              <a:t>Fig.26a Detection on Data Set 1 </a:t>
            </a:r>
          </a:p>
        </p:txBody>
      </p:sp>
      <p:sp>
        <p:nvSpPr>
          <p:cNvPr id="7" name="TextBox 6">
            <a:extLst>
              <a:ext uri="{FF2B5EF4-FFF2-40B4-BE49-F238E27FC236}">
                <a16:creationId xmlns:a16="http://schemas.microsoft.com/office/drawing/2014/main" id="{8EAB70F9-8AAB-446D-8A88-3073C77C9B58}"/>
              </a:ext>
            </a:extLst>
          </p:cNvPr>
          <p:cNvSpPr txBox="1"/>
          <p:nvPr/>
        </p:nvSpPr>
        <p:spPr>
          <a:xfrm>
            <a:off x="609408" y="4739054"/>
            <a:ext cx="10757532"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Accuracy the algorithm is found to be 85% in the Figure 26a approximately</a:t>
            </a:r>
          </a:p>
          <a:p>
            <a:pPr marL="285750" indent="-285750">
              <a:buFont typeface="Arial" panose="020B0604020202020204" pitchFamily="34" charset="0"/>
              <a:buChar char="•"/>
            </a:pPr>
            <a:r>
              <a:rPr lang="en-IN" dirty="0"/>
              <a:t>The accuracy is found to be 88% in the figure 26b approximately </a:t>
            </a:r>
          </a:p>
        </p:txBody>
      </p:sp>
      <p:sp>
        <p:nvSpPr>
          <p:cNvPr id="18" name="TextBox 17">
            <a:extLst>
              <a:ext uri="{FF2B5EF4-FFF2-40B4-BE49-F238E27FC236}">
                <a16:creationId xmlns:a16="http://schemas.microsoft.com/office/drawing/2014/main" id="{2690C1AF-C134-4F15-832C-3E4D35C882D8}"/>
              </a:ext>
            </a:extLst>
          </p:cNvPr>
          <p:cNvSpPr txBox="1"/>
          <p:nvPr/>
        </p:nvSpPr>
        <p:spPr>
          <a:xfrm>
            <a:off x="6362508" y="3989379"/>
            <a:ext cx="4991292" cy="369332"/>
          </a:xfrm>
          <a:prstGeom prst="rect">
            <a:avLst/>
          </a:prstGeom>
          <a:noFill/>
        </p:spPr>
        <p:txBody>
          <a:bodyPr wrap="square" rtlCol="0">
            <a:spAutoFit/>
          </a:bodyPr>
          <a:lstStyle/>
          <a:p>
            <a:pPr algn="ctr"/>
            <a:r>
              <a:rPr lang="en-IN" dirty="0"/>
              <a:t>Fig.26b Detection on Data Set 1 </a:t>
            </a:r>
          </a:p>
        </p:txBody>
      </p:sp>
    </p:spTree>
    <p:extLst>
      <p:ext uri="{BB962C8B-B14F-4D97-AF65-F5344CB8AC3E}">
        <p14:creationId xmlns:p14="http://schemas.microsoft.com/office/powerpoint/2010/main" val="3790154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36</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Outputs Obtained while using YOLO Algorithm on Data Set 2</a:t>
            </a:r>
          </a:p>
        </p:txBody>
      </p:sp>
      <p:pic>
        <p:nvPicPr>
          <p:cNvPr id="5" name="Picture 4">
            <a:extLst>
              <a:ext uri="{FF2B5EF4-FFF2-40B4-BE49-F238E27FC236}">
                <a16:creationId xmlns:a16="http://schemas.microsoft.com/office/drawing/2014/main" id="{C222B798-4CAE-49CC-B2AE-057C4BBAA72B}"/>
              </a:ext>
            </a:extLst>
          </p:cNvPr>
          <p:cNvPicPr>
            <a:picLocks noChangeAspect="1"/>
          </p:cNvPicPr>
          <p:nvPr/>
        </p:nvPicPr>
        <p:blipFill rotWithShape="1">
          <a:blip r:embed="rId4">
            <a:extLst>
              <a:ext uri="{28A0092B-C50C-407E-A947-70E740481C1C}">
                <a14:useLocalDpi xmlns:a14="http://schemas.microsoft.com/office/drawing/2010/main" val="0"/>
              </a:ext>
            </a:extLst>
          </a:blip>
          <a:srcRect l="42405" r="16273" b="35769"/>
          <a:stretch/>
        </p:blipFill>
        <p:spPr>
          <a:xfrm>
            <a:off x="609408" y="894590"/>
            <a:ext cx="3459672" cy="2890228"/>
          </a:xfrm>
          <a:prstGeom prst="rect">
            <a:avLst/>
          </a:prstGeom>
        </p:spPr>
      </p:pic>
      <p:sp>
        <p:nvSpPr>
          <p:cNvPr id="6" name="TextBox 5">
            <a:extLst>
              <a:ext uri="{FF2B5EF4-FFF2-40B4-BE49-F238E27FC236}">
                <a16:creationId xmlns:a16="http://schemas.microsoft.com/office/drawing/2014/main" id="{637DEE1B-FC6F-4396-9A95-A6F3933127A5}"/>
              </a:ext>
            </a:extLst>
          </p:cNvPr>
          <p:cNvSpPr txBox="1"/>
          <p:nvPr/>
        </p:nvSpPr>
        <p:spPr>
          <a:xfrm>
            <a:off x="609408" y="4018045"/>
            <a:ext cx="3459672" cy="369332"/>
          </a:xfrm>
          <a:prstGeom prst="rect">
            <a:avLst/>
          </a:prstGeom>
          <a:noFill/>
        </p:spPr>
        <p:txBody>
          <a:bodyPr wrap="square" rtlCol="0">
            <a:spAutoFit/>
          </a:bodyPr>
          <a:lstStyle/>
          <a:p>
            <a:pPr algn="ctr"/>
            <a:r>
              <a:rPr lang="en-IN" dirty="0"/>
              <a:t>Fig.27a recognition on dataset 2</a:t>
            </a:r>
          </a:p>
        </p:txBody>
      </p:sp>
      <p:pic>
        <p:nvPicPr>
          <p:cNvPr id="12" name="Picture 11">
            <a:extLst>
              <a:ext uri="{FF2B5EF4-FFF2-40B4-BE49-F238E27FC236}">
                <a16:creationId xmlns:a16="http://schemas.microsoft.com/office/drawing/2014/main" id="{D7B53902-38B7-4DF9-9561-B23D56E9C3AE}"/>
              </a:ext>
            </a:extLst>
          </p:cNvPr>
          <p:cNvPicPr>
            <a:picLocks noChangeAspect="1"/>
          </p:cNvPicPr>
          <p:nvPr/>
        </p:nvPicPr>
        <p:blipFill rotWithShape="1">
          <a:blip r:embed="rId5"/>
          <a:srcRect l="42009" r="16130" b="33333"/>
          <a:stretch/>
        </p:blipFill>
        <p:spPr>
          <a:xfrm>
            <a:off x="4231547" y="925393"/>
            <a:ext cx="3459672" cy="2890219"/>
          </a:xfrm>
          <a:prstGeom prst="rect">
            <a:avLst/>
          </a:prstGeom>
        </p:spPr>
      </p:pic>
      <p:pic>
        <p:nvPicPr>
          <p:cNvPr id="15" name="Picture 14">
            <a:extLst>
              <a:ext uri="{FF2B5EF4-FFF2-40B4-BE49-F238E27FC236}">
                <a16:creationId xmlns:a16="http://schemas.microsoft.com/office/drawing/2014/main" id="{5A9BD2F7-8EFB-4AB0-B5E4-1A1060ECAE7B}"/>
              </a:ext>
            </a:extLst>
          </p:cNvPr>
          <p:cNvPicPr>
            <a:picLocks noChangeAspect="1"/>
          </p:cNvPicPr>
          <p:nvPr/>
        </p:nvPicPr>
        <p:blipFill rotWithShape="1">
          <a:blip r:embed="rId6"/>
          <a:srcRect l="42101" t="-1" r="16130" b="33333"/>
          <a:stretch/>
        </p:blipFill>
        <p:spPr>
          <a:xfrm>
            <a:off x="7918086" y="927597"/>
            <a:ext cx="3459672" cy="2857222"/>
          </a:xfrm>
          <a:prstGeom prst="rect">
            <a:avLst/>
          </a:prstGeom>
        </p:spPr>
      </p:pic>
      <p:sp>
        <p:nvSpPr>
          <p:cNvPr id="27" name="TextBox 26">
            <a:extLst>
              <a:ext uri="{FF2B5EF4-FFF2-40B4-BE49-F238E27FC236}">
                <a16:creationId xmlns:a16="http://schemas.microsoft.com/office/drawing/2014/main" id="{ABD1F0EC-5D96-4F56-BE26-1FCB3B1A8364}"/>
              </a:ext>
            </a:extLst>
          </p:cNvPr>
          <p:cNvSpPr txBox="1"/>
          <p:nvPr/>
        </p:nvSpPr>
        <p:spPr>
          <a:xfrm>
            <a:off x="4164431" y="4018045"/>
            <a:ext cx="3459672" cy="369332"/>
          </a:xfrm>
          <a:prstGeom prst="rect">
            <a:avLst/>
          </a:prstGeom>
          <a:noFill/>
        </p:spPr>
        <p:txBody>
          <a:bodyPr wrap="square" rtlCol="0">
            <a:spAutoFit/>
          </a:bodyPr>
          <a:lstStyle/>
          <a:p>
            <a:pPr algn="ctr"/>
            <a:r>
              <a:rPr lang="en-IN" dirty="0"/>
              <a:t>Fig.27b recognition on dataset 2</a:t>
            </a:r>
          </a:p>
        </p:txBody>
      </p:sp>
      <p:sp>
        <p:nvSpPr>
          <p:cNvPr id="28" name="TextBox 27">
            <a:extLst>
              <a:ext uri="{FF2B5EF4-FFF2-40B4-BE49-F238E27FC236}">
                <a16:creationId xmlns:a16="http://schemas.microsoft.com/office/drawing/2014/main" id="{16F4376E-F883-419B-AD4C-874C2A49FE96}"/>
              </a:ext>
            </a:extLst>
          </p:cNvPr>
          <p:cNvSpPr txBox="1"/>
          <p:nvPr/>
        </p:nvSpPr>
        <p:spPr>
          <a:xfrm>
            <a:off x="7960289" y="3989456"/>
            <a:ext cx="3459672" cy="369332"/>
          </a:xfrm>
          <a:prstGeom prst="rect">
            <a:avLst/>
          </a:prstGeom>
          <a:noFill/>
        </p:spPr>
        <p:txBody>
          <a:bodyPr wrap="square" rtlCol="0">
            <a:spAutoFit/>
          </a:bodyPr>
          <a:lstStyle/>
          <a:p>
            <a:pPr algn="ctr"/>
            <a:r>
              <a:rPr lang="en-IN" dirty="0"/>
              <a:t>Fig.27c recognition on dataset 2</a:t>
            </a:r>
          </a:p>
        </p:txBody>
      </p:sp>
      <p:sp>
        <p:nvSpPr>
          <p:cNvPr id="17" name="TextBox 16">
            <a:extLst>
              <a:ext uri="{FF2B5EF4-FFF2-40B4-BE49-F238E27FC236}">
                <a16:creationId xmlns:a16="http://schemas.microsoft.com/office/drawing/2014/main" id="{D64F3164-96D8-48F7-9038-D63B8BC5C691}"/>
              </a:ext>
            </a:extLst>
          </p:cNvPr>
          <p:cNvSpPr txBox="1"/>
          <p:nvPr/>
        </p:nvSpPr>
        <p:spPr>
          <a:xfrm>
            <a:off x="940777" y="4747846"/>
            <a:ext cx="105156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Accuracy is found &gt;80% and in some cases &gt;90% for Recognition in data set 2</a:t>
            </a:r>
          </a:p>
        </p:txBody>
      </p:sp>
    </p:spTree>
    <p:extLst>
      <p:ext uri="{BB962C8B-B14F-4D97-AF65-F5344CB8AC3E}">
        <p14:creationId xmlns:p14="http://schemas.microsoft.com/office/powerpoint/2010/main" val="3631341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37</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Outputs Obtained while using YOLO Algorithm on Data Set 2</a:t>
            </a:r>
          </a:p>
        </p:txBody>
      </p:sp>
      <p:pic>
        <p:nvPicPr>
          <p:cNvPr id="3" name="Picture 2">
            <a:extLst>
              <a:ext uri="{FF2B5EF4-FFF2-40B4-BE49-F238E27FC236}">
                <a16:creationId xmlns:a16="http://schemas.microsoft.com/office/drawing/2014/main" id="{AB213592-ABF0-40E4-8229-0EE64F23B555}"/>
              </a:ext>
            </a:extLst>
          </p:cNvPr>
          <p:cNvPicPr>
            <a:picLocks noChangeAspect="1"/>
          </p:cNvPicPr>
          <p:nvPr/>
        </p:nvPicPr>
        <p:blipFill rotWithShape="1">
          <a:blip r:embed="rId4"/>
          <a:srcRect l="42187" t="1" r="2281" b="40641"/>
          <a:stretch/>
        </p:blipFill>
        <p:spPr>
          <a:xfrm>
            <a:off x="609408" y="925394"/>
            <a:ext cx="3918630" cy="2238544"/>
          </a:xfrm>
          <a:prstGeom prst="rect">
            <a:avLst/>
          </a:prstGeom>
        </p:spPr>
      </p:pic>
      <p:pic>
        <p:nvPicPr>
          <p:cNvPr id="20" name="Picture 19">
            <a:extLst>
              <a:ext uri="{FF2B5EF4-FFF2-40B4-BE49-F238E27FC236}">
                <a16:creationId xmlns:a16="http://schemas.microsoft.com/office/drawing/2014/main" id="{9E966421-7BB5-4AA3-91C6-5F40D50FDF76}"/>
              </a:ext>
            </a:extLst>
          </p:cNvPr>
          <p:cNvPicPr>
            <a:picLocks noChangeAspect="1"/>
          </p:cNvPicPr>
          <p:nvPr/>
        </p:nvPicPr>
        <p:blipFill rotWithShape="1">
          <a:blip r:embed="rId5"/>
          <a:srcRect l="42009" r="2282" b="44231"/>
          <a:stretch/>
        </p:blipFill>
        <p:spPr>
          <a:xfrm>
            <a:off x="4763789" y="925393"/>
            <a:ext cx="3846811" cy="2238539"/>
          </a:xfrm>
          <a:prstGeom prst="rect">
            <a:avLst/>
          </a:prstGeom>
        </p:spPr>
      </p:pic>
      <p:pic>
        <p:nvPicPr>
          <p:cNvPr id="21" name="Picture 20">
            <a:extLst>
              <a:ext uri="{FF2B5EF4-FFF2-40B4-BE49-F238E27FC236}">
                <a16:creationId xmlns:a16="http://schemas.microsoft.com/office/drawing/2014/main" id="{060B4A6B-7F90-4B20-A09F-851BB9FC26E5}"/>
              </a:ext>
            </a:extLst>
          </p:cNvPr>
          <p:cNvPicPr>
            <a:picLocks noChangeAspect="1"/>
          </p:cNvPicPr>
          <p:nvPr/>
        </p:nvPicPr>
        <p:blipFill rotWithShape="1">
          <a:blip r:embed="rId6"/>
          <a:srcRect l="41861" t="1765" r="2176" b="39517"/>
          <a:stretch/>
        </p:blipFill>
        <p:spPr>
          <a:xfrm>
            <a:off x="503901" y="3896497"/>
            <a:ext cx="3918630" cy="2238544"/>
          </a:xfrm>
          <a:prstGeom prst="rect">
            <a:avLst/>
          </a:prstGeom>
        </p:spPr>
      </p:pic>
      <p:pic>
        <p:nvPicPr>
          <p:cNvPr id="22" name="Picture 21">
            <a:extLst>
              <a:ext uri="{FF2B5EF4-FFF2-40B4-BE49-F238E27FC236}">
                <a16:creationId xmlns:a16="http://schemas.microsoft.com/office/drawing/2014/main" id="{60763655-6104-43C7-A929-ECEE0CC95E9D}"/>
              </a:ext>
            </a:extLst>
          </p:cNvPr>
          <p:cNvPicPr>
            <a:picLocks noChangeAspect="1"/>
          </p:cNvPicPr>
          <p:nvPr/>
        </p:nvPicPr>
        <p:blipFill rotWithShape="1">
          <a:blip r:embed="rId7"/>
          <a:srcRect l="42680" r="2197" b="40807"/>
          <a:stretch/>
        </p:blipFill>
        <p:spPr>
          <a:xfrm>
            <a:off x="4851712" y="3896497"/>
            <a:ext cx="3846811" cy="2238539"/>
          </a:xfrm>
          <a:prstGeom prst="rect">
            <a:avLst/>
          </a:prstGeom>
        </p:spPr>
      </p:pic>
      <p:sp>
        <p:nvSpPr>
          <p:cNvPr id="10" name="TextBox 9">
            <a:extLst>
              <a:ext uri="{FF2B5EF4-FFF2-40B4-BE49-F238E27FC236}">
                <a16:creationId xmlns:a16="http://schemas.microsoft.com/office/drawing/2014/main" id="{9ACC371B-F498-409A-8830-FBD3580214E9}"/>
              </a:ext>
            </a:extLst>
          </p:cNvPr>
          <p:cNvSpPr txBox="1"/>
          <p:nvPr/>
        </p:nvSpPr>
        <p:spPr>
          <a:xfrm>
            <a:off x="4851712" y="6212410"/>
            <a:ext cx="4032930" cy="369332"/>
          </a:xfrm>
          <a:prstGeom prst="rect">
            <a:avLst/>
          </a:prstGeom>
          <a:noFill/>
        </p:spPr>
        <p:txBody>
          <a:bodyPr wrap="square" rtlCol="0">
            <a:spAutoFit/>
          </a:bodyPr>
          <a:lstStyle/>
          <a:p>
            <a:r>
              <a:rPr lang="en-IN" dirty="0"/>
              <a:t>Fig.28d Recognition is Data set 3</a:t>
            </a:r>
          </a:p>
        </p:txBody>
      </p:sp>
      <p:sp>
        <p:nvSpPr>
          <p:cNvPr id="24" name="TextBox 23">
            <a:extLst>
              <a:ext uri="{FF2B5EF4-FFF2-40B4-BE49-F238E27FC236}">
                <a16:creationId xmlns:a16="http://schemas.microsoft.com/office/drawing/2014/main" id="{2DC767F1-9AD6-4A52-BC9C-10E667C2EB86}"/>
              </a:ext>
            </a:extLst>
          </p:cNvPr>
          <p:cNvSpPr txBox="1"/>
          <p:nvPr/>
        </p:nvSpPr>
        <p:spPr>
          <a:xfrm>
            <a:off x="4758652" y="3305851"/>
            <a:ext cx="4032930" cy="369332"/>
          </a:xfrm>
          <a:prstGeom prst="rect">
            <a:avLst/>
          </a:prstGeom>
          <a:noFill/>
        </p:spPr>
        <p:txBody>
          <a:bodyPr wrap="square" rtlCol="0">
            <a:spAutoFit/>
          </a:bodyPr>
          <a:lstStyle/>
          <a:p>
            <a:r>
              <a:rPr lang="en-IN" dirty="0"/>
              <a:t>Fig.28b Recognition is Data set 3</a:t>
            </a:r>
          </a:p>
        </p:txBody>
      </p:sp>
      <p:sp>
        <p:nvSpPr>
          <p:cNvPr id="25" name="TextBox 24">
            <a:extLst>
              <a:ext uri="{FF2B5EF4-FFF2-40B4-BE49-F238E27FC236}">
                <a16:creationId xmlns:a16="http://schemas.microsoft.com/office/drawing/2014/main" id="{13A92CCB-F53A-49AD-BA00-F06D6C6E177F}"/>
              </a:ext>
            </a:extLst>
          </p:cNvPr>
          <p:cNvSpPr txBox="1"/>
          <p:nvPr/>
        </p:nvSpPr>
        <p:spPr>
          <a:xfrm>
            <a:off x="492350" y="6212410"/>
            <a:ext cx="4032930" cy="369332"/>
          </a:xfrm>
          <a:prstGeom prst="rect">
            <a:avLst/>
          </a:prstGeom>
          <a:noFill/>
        </p:spPr>
        <p:txBody>
          <a:bodyPr wrap="square" rtlCol="0">
            <a:spAutoFit/>
          </a:bodyPr>
          <a:lstStyle/>
          <a:p>
            <a:r>
              <a:rPr lang="en-IN" dirty="0"/>
              <a:t>Fig.28c Recognition is Data set 3</a:t>
            </a:r>
          </a:p>
        </p:txBody>
      </p:sp>
      <p:sp>
        <p:nvSpPr>
          <p:cNvPr id="26" name="TextBox 25">
            <a:extLst>
              <a:ext uri="{FF2B5EF4-FFF2-40B4-BE49-F238E27FC236}">
                <a16:creationId xmlns:a16="http://schemas.microsoft.com/office/drawing/2014/main" id="{C9C45FA5-597D-4F9A-9BE5-725B0B6894FB}"/>
              </a:ext>
            </a:extLst>
          </p:cNvPr>
          <p:cNvSpPr txBox="1"/>
          <p:nvPr/>
        </p:nvSpPr>
        <p:spPr>
          <a:xfrm>
            <a:off x="818782" y="3303812"/>
            <a:ext cx="4032930" cy="369332"/>
          </a:xfrm>
          <a:prstGeom prst="rect">
            <a:avLst/>
          </a:prstGeom>
          <a:noFill/>
        </p:spPr>
        <p:txBody>
          <a:bodyPr wrap="square" rtlCol="0">
            <a:spAutoFit/>
          </a:bodyPr>
          <a:lstStyle/>
          <a:p>
            <a:r>
              <a:rPr lang="en-IN" dirty="0"/>
              <a:t>Fig.28a Recognition is Data set 3</a:t>
            </a:r>
          </a:p>
        </p:txBody>
      </p:sp>
      <p:sp>
        <p:nvSpPr>
          <p:cNvPr id="27" name="TextBox 26">
            <a:extLst>
              <a:ext uri="{FF2B5EF4-FFF2-40B4-BE49-F238E27FC236}">
                <a16:creationId xmlns:a16="http://schemas.microsoft.com/office/drawing/2014/main" id="{68EA38C7-A214-4154-985E-88602C2EF8A9}"/>
              </a:ext>
            </a:extLst>
          </p:cNvPr>
          <p:cNvSpPr txBox="1"/>
          <p:nvPr/>
        </p:nvSpPr>
        <p:spPr>
          <a:xfrm>
            <a:off x="8964664" y="2823189"/>
            <a:ext cx="2886224"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Accuracy is found &gt;80% and in some cases &gt;90% for Recognition in data set 2</a:t>
            </a:r>
          </a:p>
        </p:txBody>
      </p:sp>
    </p:spTree>
    <p:extLst>
      <p:ext uri="{BB962C8B-B14F-4D97-AF65-F5344CB8AC3E}">
        <p14:creationId xmlns:p14="http://schemas.microsoft.com/office/powerpoint/2010/main" val="2006957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9589281" y="252750"/>
            <a:ext cx="2267689" cy="1325563"/>
          </a:xfrm>
          <a:prstGeom prst="rect">
            <a:avLst/>
          </a:prstGeom>
          <a:noFill/>
          <a:ln>
            <a:noFill/>
          </a:ln>
        </p:spPr>
        <p:txBody>
          <a:bodyPr spcFirstLastPara="1" wrap="square" lIns="0" tIns="0" rIns="0" bIns="0" anchor="t" anchorCtr="0">
            <a:noAutofit/>
          </a:bodyPr>
          <a:lstStyle/>
          <a:p>
            <a:pPr algn="r">
              <a:lnSpc>
                <a:spcPct val="100000"/>
              </a:lnSpc>
              <a:spcBef>
                <a:spcPts val="0"/>
              </a:spcBef>
              <a:buClr>
                <a:srgbClr val="422C75"/>
              </a:buClr>
              <a:buSzPts val="1400"/>
            </a:pPr>
            <a:r>
              <a:rPr lang="en" sz="1800" i="1" dirty="0">
                <a:solidFill>
                  <a:srgbClr val="422C75"/>
                </a:solidFill>
                <a:latin typeface="Playfair Display"/>
                <a:sym typeface="Playfair Display"/>
              </a:rPr>
              <a:t>Go, change the world</a:t>
            </a:r>
            <a:endParaRPr sz="1800" i="1" dirty="0">
              <a:solidFill>
                <a:srgbClr val="422C75"/>
              </a:solidFill>
              <a:latin typeface="Playfair Display"/>
              <a:sym typeface="Playfair Display"/>
            </a:endParaRPr>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38</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1902224" y="326875"/>
            <a:ext cx="81915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Challenges faced while Recognition</a:t>
            </a:r>
          </a:p>
        </p:txBody>
      </p:sp>
      <p:sp>
        <p:nvSpPr>
          <p:cNvPr id="2" name="TextBox 1">
            <a:extLst>
              <a:ext uri="{FF2B5EF4-FFF2-40B4-BE49-F238E27FC236}">
                <a16:creationId xmlns:a16="http://schemas.microsoft.com/office/drawing/2014/main" id="{788DE159-0CCB-440B-B89F-05878B102C23}"/>
              </a:ext>
            </a:extLst>
          </p:cNvPr>
          <p:cNvSpPr txBox="1"/>
          <p:nvPr/>
        </p:nvSpPr>
        <p:spPr>
          <a:xfrm>
            <a:off x="838200" y="1090246"/>
            <a:ext cx="10433538" cy="2308324"/>
          </a:xfrm>
          <a:prstGeom prst="rect">
            <a:avLst/>
          </a:prstGeom>
          <a:noFill/>
        </p:spPr>
        <p:txBody>
          <a:bodyPr wrap="square" rtlCol="0">
            <a:spAutoFit/>
          </a:bodyPr>
          <a:lstStyle/>
          <a:p>
            <a:pPr marL="285750" indent="-285750">
              <a:buFont typeface="Arial" panose="020B0604020202020204" pitchFamily="34" charset="0"/>
              <a:buChar char="•"/>
            </a:pPr>
            <a:r>
              <a:rPr lang="en-IN" dirty="0"/>
              <a:t>Algorithm does not work at night time.</a:t>
            </a:r>
          </a:p>
          <a:p>
            <a:pPr marL="742950" lvl="1" indent="-285750">
              <a:buFont typeface="Arial" panose="020B0604020202020204" pitchFamily="34" charset="0"/>
              <a:buChar char="•"/>
            </a:pPr>
            <a:r>
              <a:rPr lang="en-IN" dirty="0"/>
              <a:t>Possible reasons include</a:t>
            </a:r>
          </a:p>
          <a:p>
            <a:pPr marL="1200150" lvl="2" indent="-285750">
              <a:buFont typeface="Arial" panose="020B0604020202020204" pitchFamily="34" charset="0"/>
              <a:buChar char="•"/>
            </a:pPr>
            <a:r>
              <a:rPr lang="en-IN" dirty="0"/>
              <a:t>Less background light making it impossible for feature extraction.</a:t>
            </a:r>
          </a:p>
          <a:p>
            <a:pPr marL="1200150" lvl="2" indent="-285750">
              <a:buFont typeface="Arial" panose="020B0604020202020204" pitchFamily="34" charset="0"/>
              <a:buChar char="•"/>
            </a:pPr>
            <a:r>
              <a:rPr lang="en-IN" dirty="0"/>
              <a:t>Interference due to high beam from the vehicles in the opposite lane.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algorithm fails at higher FPS i.e., FPS &gt; 3</a:t>
            </a:r>
          </a:p>
          <a:p>
            <a:pPr marL="742950" lvl="1" indent="-285750">
              <a:buFont typeface="Arial" panose="020B0604020202020204" pitchFamily="34" charset="0"/>
              <a:buChar char="•"/>
            </a:pPr>
            <a:r>
              <a:rPr lang="en-IN" dirty="0"/>
              <a:t>Possible reasons:</a:t>
            </a:r>
          </a:p>
          <a:p>
            <a:pPr marL="1200150" lvl="2" indent="-285750">
              <a:buFont typeface="Arial" panose="020B0604020202020204" pitchFamily="34" charset="0"/>
              <a:buChar char="•"/>
            </a:pPr>
            <a:r>
              <a:rPr lang="en-IN" dirty="0"/>
              <a:t>The exact or approximate Non-Maximal Suppression ratio at  higher FPS is difficult to determine</a:t>
            </a:r>
          </a:p>
        </p:txBody>
      </p:sp>
    </p:spTree>
    <p:extLst>
      <p:ext uri="{BB962C8B-B14F-4D97-AF65-F5344CB8AC3E}">
        <p14:creationId xmlns:p14="http://schemas.microsoft.com/office/powerpoint/2010/main" val="4215192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39</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Objectives completed and to be completed</a:t>
            </a:r>
          </a:p>
        </p:txBody>
      </p:sp>
      <p:sp>
        <p:nvSpPr>
          <p:cNvPr id="13" name="TextBox 12">
            <a:extLst>
              <a:ext uri="{FF2B5EF4-FFF2-40B4-BE49-F238E27FC236}">
                <a16:creationId xmlns:a16="http://schemas.microsoft.com/office/drawing/2014/main" id="{39C02134-5128-4F9F-9E90-A6F7539DB9ED}"/>
              </a:ext>
            </a:extLst>
          </p:cNvPr>
          <p:cNvSpPr txBox="1"/>
          <p:nvPr/>
        </p:nvSpPr>
        <p:spPr>
          <a:xfrm>
            <a:off x="914400" y="1320661"/>
            <a:ext cx="10719218" cy="2620526"/>
          </a:xfrm>
          <a:prstGeom prst="rect">
            <a:avLst/>
          </a:prstGeom>
          <a:noFill/>
        </p:spPr>
        <p:txBody>
          <a:bodyPr wrap="square">
            <a:spAutoFit/>
          </a:bodyPr>
          <a:lstStyle/>
          <a:p>
            <a:pPr marL="342900" indent="-342900" algn="just">
              <a:lnSpc>
                <a:spcPct val="115000"/>
              </a:lnSpc>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Objectives Completed:</a:t>
            </a:r>
          </a:p>
          <a:p>
            <a:pPr marL="800100" lvl="1" indent="-342900" algn="just">
              <a:lnSpc>
                <a:spcPct val="115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detect various on-road obstacles such as vehicles, speed brakes, traffic signals, animals etc.</a:t>
            </a:r>
          </a:p>
          <a:p>
            <a:pPr marL="800100" lvl="1" indent="-342900" algn="just">
              <a:lnSpc>
                <a:spcPct val="115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process the obtained data and classify to respective classes (animals, cars, etc).</a:t>
            </a:r>
          </a:p>
          <a:p>
            <a:pPr marL="800100" lvl="1" indent="-342900" algn="just">
              <a:lnSpc>
                <a:spcPct val="115000"/>
              </a:lnSpc>
              <a:buFont typeface="Arial" panose="020B0604020202020204" pitchFamily="34" charset="0"/>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Collect Real-time Data of the On-road objects.</a:t>
            </a:r>
          </a:p>
          <a:p>
            <a:pPr marL="342900" indent="-342900" algn="just">
              <a:lnSpc>
                <a:spcPct val="115000"/>
              </a:lnSpc>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Objectives to be completed:</a:t>
            </a:r>
          </a:p>
          <a:p>
            <a:pPr marL="800100" lvl="1" indent="-342900" algn="just">
              <a:lnSpc>
                <a:spcPct val="115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develop a prototype of Vehicular Communication System (Tx and Rx) using VLC.</a:t>
            </a:r>
          </a:p>
          <a:p>
            <a:pPr marL="1257300" lvl="2" indent="-342900" algn="just">
              <a:lnSpc>
                <a:spcPct val="115000"/>
              </a:lnSpc>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Hardware Design is completed, fabrication is in progress.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Arial" panose="020B0604020202020204" pitchFamily="34" charset="0"/>
              <a:buChar char="•"/>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Performance evaluation of the complete system with respect to delay, throughput, packets loss indicator.</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193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5" name="Title 1">
            <a:extLst>
              <a:ext uri="{FF2B5EF4-FFF2-40B4-BE49-F238E27FC236}">
                <a16:creationId xmlns:a16="http://schemas.microsoft.com/office/drawing/2014/main" id="{B647D43E-E0BD-427A-90DE-95A57B5DF092}"/>
              </a:ext>
            </a:extLst>
          </p:cNvPr>
          <p:cNvSpPr txBox="1">
            <a:spLocks/>
          </p:cNvSpPr>
          <p:nvPr/>
        </p:nvSpPr>
        <p:spPr>
          <a:xfrm>
            <a:off x="838200" y="365126"/>
            <a:ext cx="10515600" cy="560270"/>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Vehicle to Vehicle Communication</a:t>
            </a:r>
          </a:p>
        </p:txBody>
      </p:sp>
      <p:sp>
        <p:nvSpPr>
          <p:cNvPr id="16" name="Content Placeholder 3">
            <a:extLst>
              <a:ext uri="{FF2B5EF4-FFF2-40B4-BE49-F238E27FC236}">
                <a16:creationId xmlns:a16="http://schemas.microsoft.com/office/drawing/2014/main" id="{A4BF71CE-E19C-4AB9-A950-A80DE7C52861}"/>
              </a:ext>
            </a:extLst>
          </p:cNvPr>
          <p:cNvSpPr txBox="1">
            <a:spLocks/>
          </p:cNvSpPr>
          <p:nvPr/>
        </p:nvSpPr>
        <p:spPr>
          <a:xfrm>
            <a:off x="609408" y="1271565"/>
            <a:ext cx="5410392" cy="490539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latin typeface="Times New Roman" panose="02020603050405020304" pitchFamily="18" charset="0"/>
                <a:ea typeface="Times New Roman" panose="02020603050405020304" pitchFamily="18" charset="0"/>
              </a:rPr>
              <a:t>Vehicle-to-vehicle (V2V) communications comprises a wireless network where automobiles send messages to each other with information about what they’re doing. </a:t>
            </a:r>
          </a:p>
          <a:p>
            <a:pPr>
              <a:lnSpc>
                <a:spcPct val="150000"/>
              </a:lnSpc>
            </a:pPr>
            <a:r>
              <a:rPr lang="en-IN" sz="1800" dirty="0">
                <a:latin typeface="Times New Roman" panose="02020603050405020304" pitchFamily="18" charset="0"/>
                <a:ea typeface="Times New Roman" panose="02020603050405020304" pitchFamily="18" charset="0"/>
              </a:rPr>
              <a:t>This helps in avoiding crashes/accidents, easing road congestions and also improving environmental standards. </a:t>
            </a:r>
          </a:p>
          <a:p>
            <a:pPr>
              <a:lnSpc>
                <a:spcPct val="150000"/>
              </a:lnSpc>
            </a:pPr>
            <a:r>
              <a:rPr lang="en-IN" sz="1800" dirty="0">
                <a:latin typeface="Times New Roman" panose="02020603050405020304" pitchFamily="18" charset="0"/>
                <a:ea typeface="Times New Roman" panose="02020603050405020304" pitchFamily="18" charset="0"/>
              </a:rPr>
              <a:t>The V2V communications target Automotive Industries, Smart Cities etc. </a:t>
            </a:r>
            <a:endParaRPr lang="en-IN" dirty="0"/>
          </a:p>
        </p:txBody>
      </p:sp>
      <p:pic>
        <p:nvPicPr>
          <p:cNvPr id="17" name="Content Placeholder 6">
            <a:extLst>
              <a:ext uri="{FF2B5EF4-FFF2-40B4-BE49-F238E27FC236}">
                <a16:creationId xmlns:a16="http://schemas.microsoft.com/office/drawing/2014/main" id="{87FC4289-31FF-4E12-B0A5-01B0C0E66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338" y="1461830"/>
            <a:ext cx="5181600" cy="2860675"/>
          </a:xfrm>
          <a:prstGeom prst="rect">
            <a:avLst/>
          </a:prstGeom>
        </p:spPr>
      </p:pic>
      <p:sp>
        <p:nvSpPr>
          <p:cNvPr id="2" name="TextBox 1">
            <a:extLst>
              <a:ext uri="{FF2B5EF4-FFF2-40B4-BE49-F238E27FC236}">
                <a16:creationId xmlns:a16="http://schemas.microsoft.com/office/drawing/2014/main" id="{C0563CAA-B308-45CD-B35E-7C4D17FC35BB}"/>
              </a:ext>
            </a:extLst>
          </p:cNvPr>
          <p:cNvSpPr txBox="1"/>
          <p:nvPr/>
        </p:nvSpPr>
        <p:spPr>
          <a:xfrm>
            <a:off x="7294501" y="4608467"/>
            <a:ext cx="5181600" cy="369332"/>
          </a:xfrm>
          <a:prstGeom prst="rect">
            <a:avLst/>
          </a:prstGeom>
          <a:noFill/>
        </p:spPr>
        <p:txBody>
          <a:bodyPr wrap="square" rtlCol="0">
            <a:spAutoFit/>
          </a:bodyPr>
          <a:lstStyle/>
          <a:p>
            <a:r>
              <a:rPr lang="en-IN" dirty="0"/>
              <a:t>Fig.1 Real Time Scenario 1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40</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560269"/>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Hardware Design</a:t>
            </a:r>
          </a:p>
        </p:txBody>
      </p:sp>
      <p:sp>
        <p:nvSpPr>
          <p:cNvPr id="13" name="TextBox 12">
            <a:extLst>
              <a:ext uri="{FF2B5EF4-FFF2-40B4-BE49-F238E27FC236}">
                <a16:creationId xmlns:a16="http://schemas.microsoft.com/office/drawing/2014/main" id="{39C02134-5128-4F9F-9E90-A6F7539DB9ED}"/>
              </a:ext>
            </a:extLst>
          </p:cNvPr>
          <p:cNvSpPr txBox="1"/>
          <p:nvPr/>
        </p:nvSpPr>
        <p:spPr>
          <a:xfrm>
            <a:off x="914400" y="1320661"/>
            <a:ext cx="10719218" cy="3259097"/>
          </a:xfrm>
          <a:prstGeom prst="rect">
            <a:avLst/>
          </a:prstGeom>
          <a:noFill/>
        </p:spPr>
        <p:txBody>
          <a:bodyPr wrap="square">
            <a:spAutoFit/>
          </a:bodyPr>
          <a:lstStyle/>
          <a:p>
            <a:pPr marL="285750" indent="-285750" algn="just">
              <a:lnSpc>
                <a:spcPct val="115000"/>
              </a:lnSpc>
              <a:buFont typeface="Arial" panose="020B0604020202020204" pitchFamily="34" charset="0"/>
              <a:buChar char="•"/>
            </a:pPr>
            <a:r>
              <a:rPr lang="en-IN" sz="1800" dirty="0">
                <a:latin typeface="Calibri" panose="020F0502020204030204" pitchFamily="34" charset="0"/>
                <a:ea typeface="Calibri" panose="020F0502020204030204" pitchFamily="34" charset="0"/>
                <a:cs typeface="Times New Roman" panose="02020603050405020304" pitchFamily="18" charset="0"/>
              </a:rPr>
              <a:t>The Hardware of the prototype is designed using Eagle Cad 2019 version.</a:t>
            </a:r>
          </a:p>
          <a:p>
            <a:pPr marL="285750"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 hardware mainly consists of the following elements:</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Arduino Nano – Acts as controller and also for modulation and encoding.</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LCD display – used as an indicator to display the messages.</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LEDs – for transmission of data.</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LDR for reception of data.</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Resistors.</a:t>
            </a:r>
          </a:p>
          <a:p>
            <a:pPr marL="742950" lvl="1"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Connecting wires.</a:t>
            </a:r>
          </a:p>
          <a:p>
            <a:pPr marL="285750" indent="-285750" algn="just">
              <a:lnSpc>
                <a:spcPct val="115000"/>
              </a:lnSpc>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 designed transmitter and receiver is also converted into </a:t>
            </a:r>
            <a:r>
              <a:rPr lang="en-IN" dirty="0" err="1">
                <a:latin typeface="Calibri" panose="020F0502020204030204" pitchFamily="34" charset="0"/>
                <a:ea typeface="Calibri" panose="020F0502020204030204" pitchFamily="34" charset="0"/>
                <a:cs typeface="Times New Roman" panose="02020603050405020304" pitchFamily="18" charset="0"/>
              </a:rPr>
              <a:t>Vboard</a:t>
            </a:r>
            <a:r>
              <a:rPr lang="en-IN" dirty="0">
                <a:latin typeface="Calibri" panose="020F0502020204030204" pitchFamily="34" charset="0"/>
                <a:ea typeface="Calibri" panose="020F0502020204030204" pitchFamily="34" charset="0"/>
                <a:cs typeface="Times New Roman" panose="02020603050405020304" pitchFamily="18" charset="0"/>
              </a:rPr>
              <a:t> diagrams for fabrication.</a:t>
            </a:r>
          </a:p>
          <a:p>
            <a:pPr algn="just">
              <a:lnSpc>
                <a:spcPct val="115000"/>
              </a:lnSpc>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97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41</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Hardware Design of Transmitter</a:t>
            </a:r>
          </a:p>
        </p:txBody>
      </p:sp>
      <p:sp>
        <p:nvSpPr>
          <p:cNvPr id="13" name="TextBox 12">
            <a:extLst>
              <a:ext uri="{FF2B5EF4-FFF2-40B4-BE49-F238E27FC236}">
                <a16:creationId xmlns:a16="http://schemas.microsoft.com/office/drawing/2014/main" id="{39C02134-5128-4F9F-9E90-A6F7539DB9ED}"/>
              </a:ext>
            </a:extLst>
          </p:cNvPr>
          <p:cNvSpPr txBox="1"/>
          <p:nvPr/>
        </p:nvSpPr>
        <p:spPr>
          <a:xfrm>
            <a:off x="914400" y="1320661"/>
            <a:ext cx="10719218" cy="710707"/>
          </a:xfrm>
          <a:prstGeom prst="rect">
            <a:avLst/>
          </a:prstGeom>
          <a:noFill/>
        </p:spPr>
        <p:txBody>
          <a:bodyPr wrap="square">
            <a:spAutoFit/>
          </a:bodyPr>
          <a:lstStyle/>
          <a:p>
            <a:pPr marL="342900" indent="-342900" algn="just">
              <a:lnSpc>
                <a:spcPct val="115000"/>
              </a:lnSpc>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The figures – 29a,29b and 29c represent the circuit diagram , board diagram and implementation of the Transmitter. </a:t>
            </a:r>
          </a:p>
        </p:txBody>
      </p:sp>
      <p:pic>
        <p:nvPicPr>
          <p:cNvPr id="15" name="Picture 14">
            <a:extLst>
              <a:ext uri="{FF2B5EF4-FFF2-40B4-BE49-F238E27FC236}">
                <a16:creationId xmlns:a16="http://schemas.microsoft.com/office/drawing/2014/main" id="{44D1EF16-A55F-40C2-9450-1ADA44A749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00" b="3010"/>
          <a:stretch/>
        </p:blipFill>
        <p:spPr bwMode="auto">
          <a:xfrm>
            <a:off x="314349" y="2133282"/>
            <a:ext cx="3843655" cy="2591435"/>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5EEFB19B-4B3E-4222-A679-2FD378136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400" y="2396062"/>
            <a:ext cx="3243384" cy="2025480"/>
          </a:xfrm>
          <a:prstGeom prst="rect">
            <a:avLst/>
          </a:prstGeom>
        </p:spPr>
      </p:pic>
      <p:pic>
        <p:nvPicPr>
          <p:cNvPr id="18" name="Picture 17">
            <a:extLst>
              <a:ext uri="{FF2B5EF4-FFF2-40B4-BE49-F238E27FC236}">
                <a16:creationId xmlns:a16="http://schemas.microsoft.com/office/drawing/2014/main" id="{94987D35-C4F4-44D9-B980-6CA9A64BAEDD}"/>
              </a:ext>
            </a:extLst>
          </p:cNvPr>
          <p:cNvPicPr>
            <a:picLocks noChangeAspect="1"/>
          </p:cNvPicPr>
          <p:nvPr/>
        </p:nvPicPr>
        <p:blipFill rotWithShape="1">
          <a:blip r:embed="rId6">
            <a:extLst>
              <a:ext uri="{28A0092B-C50C-407E-A947-70E740481C1C}">
                <a14:useLocalDpi xmlns:a14="http://schemas.microsoft.com/office/drawing/2010/main" val="0"/>
              </a:ext>
            </a:extLst>
          </a:blip>
          <a:srcRect t="8266" b="7383"/>
          <a:stretch/>
        </p:blipFill>
        <p:spPr bwMode="auto">
          <a:xfrm>
            <a:off x="8033998" y="2304475"/>
            <a:ext cx="3911939" cy="2249048"/>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21E626A5-9FBD-4709-9A1E-6FC06B1A6BD7}"/>
              </a:ext>
            </a:extLst>
          </p:cNvPr>
          <p:cNvSpPr txBox="1"/>
          <p:nvPr/>
        </p:nvSpPr>
        <p:spPr>
          <a:xfrm>
            <a:off x="314349" y="4879731"/>
            <a:ext cx="3843655" cy="369332"/>
          </a:xfrm>
          <a:prstGeom prst="rect">
            <a:avLst/>
          </a:prstGeom>
          <a:noFill/>
        </p:spPr>
        <p:txBody>
          <a:bodyPr wrap="square" rtlCol="0">
            <a:spAutoFit/>
          </a:bodyPr>
          <a:lstStyle/>
          <a:p>
            <a:pPr algn="ctr"/>
            <a:r>
              <a:rPr lang="en-IN" dirty="0"/>
              <a:t>Fig.29a Circuit Diagram if transmitter</a:t>
            </a:r>
          </a:p>
        </p:txBody>
      </p:sp>
      <p:sp>
        <p:nvSpPr>
          <p:cNvPr id="3" name="TextBox 2">
            <a:extLst>
              <a:ext uri="{FF2B5EF4-FFF2-40B4-BE49-F238E27FC236}">
                <a16:creationId xmlns:a16="http://schemas.microsoft.com/office/drawing/2014/main" id="{88422523-7376-4209-83EE-AF0DA94FAD07}"/>
              </a:ext>
            </a:extLst>
          </p:cNvPr>
          <p:cNvSpPr txBox="1"/>
          <p:nvPr/>
        </p:nvSpPr>
        <p:spPr>
          <a:xfrm>
            <a:off x="4158003" y="4879731"/>
            <a:ext cx="3843655" cy="369332"/>
          </a:xfrm>
          <a:prstGeom prst="rect">
            <a:avLst/>
          </a:prstGeom>
          <a:noFill/>
        </p:spPr>
        <p:txBody>
          <a:bodyPr wrap="square" rtlCol="0">
            <a:spAutoFit/>
          </a:bodyPr>
          <a:lstStyle/>
          <a:p>
            <a:pPr algn="ctr"/>
            <a:r>
              <a:rPr lang="en-IN" dirty="0"/>
              <a:t>Fig.29b Board Diagram of transmitter</a:t>
            </a:r>
          </a:p>
        </p:txBody>
      </p:sp>
      <p:sp>
        <p:nvSpPr>
          <p:cNvPr id="19" name="TextBox 18">
            <a:extLst>
              <a:ext uri="{FF2B5EF4-FFF2-40B4-BE49-F238E27FC236}">
                <a16:creationId xmlns:a16="http://schemas.microsoft.com/office/drawing/2014/main" id="{51E14B00-6FD1-4DC2-82D0-02AE557D17B8}"/>
              </a:ext>
            </a:extLst>
          </p:cNvPr>
          <p:cNvSpPr txBox="1"/>
          <p:nvPr/>
        </p:nvSpPr>
        <p:spPr>
          <a:xfrm>
            <a:off x="7930662" y="4826630"/>
            <a:ext cx="3946989" cy="369332"/>
          </a:xfrm>
          <a:prstGeom prst="rect">
            <a:avLst/>
          </a:prstGeom>
          <a:noFill/>
        </p:spPr>
        <p:txBody>
          <a:bodyPr wrap="square" rtlCol="0">
            <a:spAutoFit/>
          </a:bodyPr>
          <a:lstStyle/>
          <a:p>
            <a:pPr algn="ctr"/>
            <a:r>
              <a:rPr lang="en-IN" dirty="0"/>
              <a:t>Fig.29c Implementation of transmitter</a:t>
            </a:r>
          </a:p>
        </p:txBody>
      </p:sp>
    </p:spTree>
    <p:extLst>
      <p:ext uri="{BB962C8B-B14F-4D97-AF65-F5344CB8AC3E}">
        <p14:creationId xmlns:p14="http://schemas.microsoft.com/office/powerpoint/2010/main" val="2060766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42</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Hardware Design of Receiver</a:t>
            </a:r>
          </a:p>
        </p:txBody>
      </p:sp>
      <p:sp>
        <p:nvSpPr>
          <p:cNvPr id="13" name="TextBox 12">
            <a:extLst>
              <a:ext uri="{FF2B5EF4-FFF2-40B4-BE49-F238E27FC236}">
                <a16:creationId xmlns:a16="http://schemas.microsoft.com/office/drawing/2014/main" id="{39C02134-5128-4F9F-9E90-A6F7539DB9ED}"/>
              </a:ext>
            </a:extLst>
          </p:cNvPr>
          <p:cNvSpPr txBox="1"/>
          <p:nvPr/>
        </p:nvSpPr>
        <p:spPr>
          <a:xfrm>
            <a:off x="914400" y="1320661"/>
            <a:ext cx="10719218" cy="710707"/>
          </a:xfrm>
          <a:prstGeom prst="rect">
            <a:avLst/>
          </a:prstGeom>
          <a:noFill/>
        </p:spPr>
        <p:txBody>
          <a:bodyPr wrap="square">
            <a:spAutoFit/>
          </a:bodyPr>
          <a:lstStyle/>
          <a:p>
            <a:pPr marL="342900" indent="-342900" algn="just">
              <a:lnSpc>
                <a:spcPct val="115000"/>
              </a:lnSpc>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The figures – 30a, 30b and 30c represent the circuit diagram , board diagram and implementation of the Receiver. </a:t>
            </a:r>
          </a:p>
        </p:txBody>
      </p:sp>
      <p:sp>
        <p:nvSpPr>
          <p:cNvPr id="2" name="TextBox 1">
            <a:extLst>
              <a:ext uri="{FF2B5EF4-FFF2-40B4-BE49-F238E27FC236}">
                <a16:creationId xmlns:a16="http://schemas.microsoft.com/office/drawing/2014/main" id="{21E626A5-9FBD-4709-9A1E-6FC06B1A6BD7}"/>
              </a:ext>
            </a:extLst>
          </p:cNvPr>
          <p:cNvSpPr txBox="1"/>
          <p:nvPr/>
        </p:nvSpPr>
        <p:spPr>
          <a:xfrm>
            <a:off x="314349" y="4879731"/>
            <a:ext cx="3843655" cy="369332"/>
          </a:xfrm>
          <a:prstGeom prst="rect">
            <a:avLst/>
          </a:prstGeom>
          <a:noFill/>
        </p:spPr>
        <p:txBody>
          <a:bodyPr wrap="square" rtlCol="0">
            <a:spAutoFit/>
          </a:bodyPr>
          <a:lstStyle/>
          <a:p>
            <a:pPr algn="ctr"/>
            <a:r>
              <a:rPr lang="en-IN" dirty="0"/>
              <a:t>Fig.29a Circuit Diagram of receiver</a:t>
            </a:r>
          </a:p>
        </p:txBody>
      </p:sp>
      <p:sp>
        <p:nvSpPr>
          <p:cNvPr id="3" name="TextBox 2">
            <a:extLst>
              <a:ext uri="{FF2B5EF4-FFF2-40B4-BE49-F238E27FC236}">
                <a16:creationId xmlns:a16="http://schemas.microsoft.com/office/drawing/2014/main" id="{88422523-7376-4209-83EE-AF0DA94FAD07}"/>
              </a:ext>
            </a:extLst>
          </p:cNvPr>
          <p:cNvSpPr txBox="1"/>
          <p:nvPr/>
        </p:nvSpPr>
        <p:spPr>
          <a:xfrm>
            <a:off x="4290646" y="4879731"/>
            <a:ext cx="3412138" cy="369332"/>
          </a:xfrm>
          <a:prstGeom prst="rect">
            <a:avLst/>
          </a:prstGeom>
          <a:noFill/>
        </p:spPr>
        <p:txBody>
          <a:bodyPr wrap="square" rtlCol="0">
            <a:spAutoFit/>
          </a:bodyPr>
          <a:lstStyle/>
          <a:p>
            <a:pPr algn="ctr"/>
            <a:r>
              <a:rPr lang="en-IN" dirty="0"/>
              <a:t>Fig.29b Board Diagram of receiver</a:t>
            </a:r>
          </a:p>
        </p:txBody>
      </p:sp>
      <p:sp>
        <p:nvSpPr>
          <p:cNvPr id="19" name="TextBox 18">
            <a:extLst>
              <a:ext uri="{FF2B5EF4-FFF2-40B4-BE49-F238E27FC236}">
                <a16:creationId xmlns:a16="http://schemas.microsoft.com/office/drawing/2014/main" id="{51E14B00-6FD1-4DC2-82D0-02AE557D17B8}"/>
              </a:ext>
            </a:extLst>
          </p:cNvPr>
          <p:cNvSpPr txBox="1"/>
          <p:nvPr/>
        </p:nvSpPr>
        <p:spPr>
          <a:xfrm>
            <a:off x="8033998" y="4826630"/>
            <a:ext cx="3573185" cy="369332"/>
          </a:xfrm>
          <a:prstGeom prst="rect">
            <a:avLst/>
          </a:prstGeom>
          <a:noFill/>
        </p:spPr>
        <p:txBody>
          <a:bodyPr wrap="square" rtlCol="0">
            <a:spAutoFit/>
          </a:bodyPr>
          <a:lstStyle/>
          <a:p>
            <a:pPr algn="ctr"/>
            <a:r>
              <a:rPr lang="en-IN" dirty="0"/>
              <a:t>Fig.29c Implementation of receiver</a:t>
            </a:r>
          </a:p>
        </p:txBody>
      </p:sp>
      <p:pic>
        <p:nvPicPr>
          <p:cNvPr id="20" name="Picture 19">
            <a:extLst>
              <a:ext uri="{FF2B5EF4-FFF2-40B4-BE49-F238E27FC236}">
                <a16:creationId xmlns:a16="http://schemas.microsoft.com/office/drawing/2014/main" id="{3DE856FF-9529-4190-AC22-4110DC49FA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60"/>
          <a:stretch/>
        </p:blipFill>
        <p:spPr bwMode="auto">
          <a:xfrm>
            <a:off x="314349" y="2166619"/>
            <a:ext cx="4106545" cy="2524760"/>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8B361912-1914-4392-A41D-8187FE1CA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4125" y="2304475"/>
            <a:ext cx="3130687" cy="2346276"/>
          </a:xfrm>
          <a:prstGeom prst="rect">
            <a:avLst/>
          </a:prstGeom>
        </p:spPr>
      </p:pic>
      <p:pic>
        <p:nvPicPr>
          <p:cNvPr id="22" name="Picture 21">
            <a:extLst>
              <a:ext uri="{FF2B5EF4-FFF2-40B4-BE49-F238E27FC236}">
                <a16:creationId xmlns:a16="http://schemas.microsoft.com/office/drawing/2014/main" id="{2BEC62DA-BDD4-4F32-BA20-DA11846528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9354" y="2328315"/>
            <a:ext cx="3362472" cy="2346276"/>
          </a:xfrm>
          <a:prstGeom prst="rect">
            <a:avLst/>
          </a:prstGeom>
        </p:spPr>
      </p:pic>
    </p:spTree>
    <p:extLst>
      <p:ext uri="{BB962C8B-B14F-4D97-AF65-F5344CB8AC3E}">
        <p14:creationId xmlns:p14="http://schemas.microsoft.com/office/powerpoint/2010/main" val="312558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6" name="Content Placeholder 15">
            <a:extLst>
              <a:ext uri="{FF2B5EF4-FFF2-40B4-BE49-F238E27FC236}">
                <a16:creationId xmlns:a16="http://schemas.microsoft.com/office/drawing/2014/main" id="{F00833C8-ED9C-4D8C-BC89-B57867FCF819}"/>
              </a:ext>
            </a:extLst>
          </p:cNvPr>
          <p:cNvSpPr>
            <a:spLocks noGrp="1"/>
          </p:cNvSpPr>
          <p:nvPr>
            <p:ph sz="half" idx="1"/>
          </p:nvPr>
        </p:nvSpPr>
        <p:spPr>
          <a:xfrm>
            <a:off x="723900" y="2187574"/>
            <a:ext cx="5181600" cy="4351338"/>
          </a:xfrm>
        </p:spPr>
        <p:txBody>
          <a:bodyPr>
            <a:normAutofit fontScale="47500" lnSpcReduction="20000"/>
          </a:bodyPr>
          <a:lstStyle/>
          <a:p>
            <a:pPr marL="342900" marR="53975" lvl="0" indent="-342900" algn="just">
              <a:lnSpc>
                <a:spcPct val="150000"/>
              </a:lnSpc>
              <a:spcAft>
                <a:spcPts val="1000"/>
              </a:spcAft>
              <a:buFont typeface="+mj-lt"/>
              <a:buAutoNum type="arabicPeriod"/>
            </a:pPr>
            <a:r>
              <a:rPr lang="en-IN" sz="2800" dirty="0">
                <a:effectLst/>
              </a:rPr>
              <a:t>Get live video feed from the camera. </a:t>
            </a:r>
          </a:p>
          <a:p>
            <a:pPr marL="342900" marR="53975" lvl="0" indent="-342900" algn="just">
              <a:lnSpc>
                <a:spcPct val="150000"/>
              </a:lnSpc>
              <a:spcAft>
                <a:spcPts val="1000"/>
              </a:spcAft>
              <a:buFont typeface="+mj-lt"/>
              <a:buAutoNum type="arabicPeriod"/>
            </a:pPr>
            <a:r>
              <a:rPr lang="en-IN" sz="2800" dirty="0">
                <a:effectLst/>
              </a:rPr>
              <a:t>Convert the video to different frames.</a:t>
            </a:r>
          </a:p>
          <a:p>
            <a:pPr marL="342900" marR="53975" lvl="0" indent="-342900" algn="just">
              <a:lnSpc>
                <a:spcPct val="150000"/>
              </a:lnSpc>
              <a:spcAft>
                <a:spcPts val="1000"/>
              </a:spcAft>
              <a:buFont typeface="+mj-lt"/>
              <a:buAutoNum type="arabicPeriod"/>
            </a:pPr>
            <a:r>
              <a:rPr lang="en-IN" sz="2800" dirty="0">
                <a:effectLst/>
              </a:rPr>
              <a:t>Determine the requires FPS for the detection.</a:t>
            </a:r>
          </a:p>
          <a:p>
            <a:pPr marL="342900" marR="53975" lvl="0" indent="-342900" algn="just">
              <a:lnSpc>
                <a:spcPct val="150000"/>
              </a:lnSpc>
              <a:spcAft>
                <a:spcPts val="1000"/>
              </a:spcAft>
              <a:buFont typeface="+mj-lt"/>
              <a:buAutoNum type="arabicPeriod"/>
            </a:pPr>
            <a:r>
              <a:rPr lang="en-IN" sz="2800" dirty="0">
                <a:effectLst/>
              </a:rPr>
              <a:t>Perform pre-processing and feature extraction.</a:t>
            </a:r>
          </a:p>
          <a:p>
            <a:pPr marL="342900" marR="53975" lvl="0" indent="-342900" algn="just">
              <a:lnSpc>
                <a:spcPct val="150000"/>
              </a:lnSpc>
              <a:spcAft>
                <a:spcPts val="1000"/>
              </a:spcAft>
              <a:buFont typeface="+mj-lt"/>
              <a:buAutoNum type="arabicPeriod"/>
            </a:pPr>
            <a:r>
              <a:rPr lang="en-IN" sz="2800" dirty="0">
                <a:effectLst/>
              </a:rPr>
              <a:t>Create YOLO V4 network using configuration required</a:t>
            </a:r>
          </a:p>
          <a:p>
            <a:pPr marL="342900" marR="53975" lvl="0" indent="-342900" algn="just">
              <a:lnSpc>
                <a:spcPct val="150000"/>
              </a:lnSpc>
              <a:spcAft>
                <a:spcPts val="1000"/>
              </a:spcAft>
              <a:buFont typeface="+mj-lt"/>
              <a:buAutoNum type="arabicPeriod"/>
            </a:pPr>
            <a:r>
              <a:rPr lang="en-IN" sz="2800" dirty="0">
                <a:effectLst/>
              </a:rPr>
              <a:t>Create Classes using Class names and wights in the COCO.names dataset.</a:t>
            </a:r>
          </a:p>
          <a:p>
            <a:pPr marL="342900" marR="53975" lvl="0" indent="-342900" algn="just">
              <a:lnSpc>
                <a:spcPct val="150000"/>
              </a:lnSpc>
              <a:spcAft>
                <a:spcPts val="1000"/>
              </a:spcAft>
              <a:buFont typeface="+mj-lt"/>
              <a:buAutoNum type="arabicPeriod"/>
            </a:pPr>
            <a:r>
              <a:rPr lang="en-IN" sz="2800" dirty="0">
                <a:effectLst/>
              </a:rPr>
              <a:t>Input the outputs of 4 and 5 to the YOLO V4 network. </a:t>
            </a:r>
          </a:p>
          <a:p>
            <a:pPr marL="342900" marR="53975" lvl="0" indent="-342900" algn="just">
              <a:lnSpc>
                <a:spcPct val="150000"/>
              </a:lnSpc>
              <a:spcAft>
                <a:spcPts val="1000"/>
              </a:spcAft>
              <a:buFont typeface="+mj-lt"/>
              <a:buAutoNum type="arabicPeriod"/>
            </a:pPr>
            <a:r>
              <a:rPr lang="en-IN" sz="2800" dirty="0">
                <a:effectLst/>
              </a:rPr>
              <a:t>Check for matching weights and features.</a:t>
            </a:r>
          </a:p>
          <a:p>
            <a:endParaRPr lang="en-IN" dirty="0"/>
          </a:p>
        </p:txBody>
      </p:sp>
      <p:sp>
        <p:nvSpPr>
          <p:cNvPr id="17" name="Content Placeholder 16">
            <a:extLst>
              <a:ext uri="{FF2B5EF4-FFF2-40B4-BE49-F238E27FC236}">
                <a16:creationId xmlns:a16="http://schemas.microsoft.com/office/drawing/2014/main" id="{B82F2E04-8B58-42A2-85DC-AC01E66CBA88}"/>
              </a:ext>
            </a:extLst>
          </p:cNvPr>
          <p:cNvSpPr>
            <a:spLocks noGrp="1"/>
          </p:cNvSpPr>
          <p:nvPr>
            <p:ph sz="half" idx="2"/>
          </p:nvPr>
        </p:nvSpPr>
        <p:spPr>
          <a:xfrm>
            <a:off x="6172200" y="2187574"/>
            <a:ext cx="5181600" cy="4351338"/>
          </a:xfrm>
        </p:spPr>
        <p:txBody>
          <a:bodyPr>
            <a:normAutofit fontScale="47500" lnSpcReduction="20000"/>
          </a:bodyPr>
          <a:lstStyle/>
          <a:p>
            <a:pPr marL="514350" marR="53975" indent="-514350" algn="just">
              <a:lnSpc>
                <a:spcPct val="150000"/>
              </a:lnSpc>
              <a:spcAft>
                <a:spcPts val="1000"/>
              </a:spcAft>
              <a:buFont typeface="+mj-lt"/>
              <a:buAutoNum type="arabicPeriod" startAt="9"/>
            </a:pPr>
            <a:r>
              <a:rPr lang="en-IN" sz="2700" dirty="0"/>
              <a:t>If a match is found: </a:t>
            </a:r>
          </a:p>
          <a:p>
            <a:pPr marR="53975" lvl="1" algn="just">
              <a:lnSpc>
                <a:spcPct val="150000"/>
              </a:lnSpc>
              <a:spcAft>
                <a:spcPts val="1000"/>
              </a:spcAft>
            </a:pPr>
            <a:r>
              <a:rPr lang="en-IN" sz="2300" dirty="0"/>
              <a:t>get the index</a:t>
            </a:r>
          </a:p>
          <a:p>
            <a:pPr marR="53975" lvl="1" algn="just">
              <a:lnSpc>
                <a:spcPct val="150000"/>
              </a:lnSpc>
              <a:spcAft>
                <a:spcPts val="1000"/>
              </a:spcAft>
            </a:pPr>
            <a:r>
              <a:rPr lang="en-IN" sz="2300" dirty="0"/>
              <a:t>perform non-maximal suppression to eliminate false positives, </a:t>
            </a:r>
          </a:p>
          <a:p>
            <a:pPr marR="53975" lvl="1" algn="just">
              <a:lnSpc>
                <a:spcPct val="150000"/>
              </a:lnSpc>
              <a:spcAft>
                <a:spcPts val="1000"/>
              </a:spcAft>
            </a:pPr>
            <a:r>
              <a:rPr lang="en-IN" sz="2300" dirty="0"/>
              <a:t>label with class names and confidences</a:t>
            </a:r>
          </a:p>
          <a:p>
            <a:pPr marR="53975" lvl="1" algn="just">
              <a:lnSpc>
                <a:spcPct val="150000"/>
              </a:lnSpc>
              <a:spcAft>
                <a:spcPts val="1000"/>
              </a:spcAft>
            </a:pPr>
            <a:r>
              <a:rPr lang="en-IN" sz="2300" dirty="0"/>
              <a:t>finally write onto serial port for transmission.</a:t>
            </a:r>
          </a:p>
          <a:p>
            <a:pPr marL="514350" marR="53975" indent="-514350" algn="just">
              <a:lnSpc>
                <a:spcPct val="150000"/>
              </a:lnSpc>
              <a:spcAft>
                <a:spcPts val="1000"/>
              </a:spcAft>
              <a:buFont typeface="+mj-lt"/>
              <a:buAutoNum type="arabicPeriod" startAt="9"/>
            </a:pPr>
            <a:r>
              <a:rPr lang="en-IN" sz="2700" dirty="0"/>
              <a:t>If match is not found, repeat from step 7.</a:t>
            </a:r>
          </a:p>
          <a:p>
            <a:pPr marL="514350" marR="53975" indent="-514350" algn="just">
              <a:lnSpc>
                <a:spcPct val="150000"/>
              </a:lnSpc>
              <a:spcAft>
                <a:spcPts val="1000"/>
              </a:spcAft>
              <a:buFont typeface="+mj-lt"/>
              <a:buAutoNum type="arabicPeriod" startAt="9"/>
            </a:pPr>
            <a:r>
              <a:rPr lang="en-IN" sz="2700" dirty="0"/>
              <a:t>Repeat from step 7 till specified time till character key ESC is pressed.</a:t>
            </a:r>
          </a:p>
          <a:p>
            <a:pPr marL="514350" marR="53975" indent="-514350" algn="just">
              <a:lnSpc>
                <a:spcPct val="150000"/>
              </a:lnSpc>
              <a:spcAft>
                <a:spcPts val="1000"/>
              </a:spcAft>
              <a:buFont typeface="+mj-lt"/>
              <a:buAutoNum type="arabicPeriod" startAt="9"/>
            </a:pPr>
            <a:r>
              <a:rPr lang="en-IN" sz="2700" dirty="0"/>
              <a:t>Send the detected obstacle to serial port for transmission.</a:t>
            </a:r>
          </a:p>
          <a:p>
            <a:endParaRPr lang="en-IN" dirty="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43</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Pseudocode of Final Algorithm</a:t>
            </a:r>
          </a:p>
        </p:txBody>
      </p:sp>
      <p:sp>
        <p:nvSpPr>
          <p:cNvPr id="18" name="TextBox 17">
            <a:extLst>
              <a:ext uri="{FF2B5EF4-FFF2-40B4-BE49-F238E27FC236}">
                <a16:creationId xmlns:a16="http://schemas.microsoft.com/office/drawing/2014/main" id="{16F45D92-9EB1-4B86-93C6-8D4253F44381}"/>
              </a:ext>
            </a:extLst>
          </p:cNvPr>
          <p:cNvSpPr txBox="1"/>
          <p:nvPr/>
        </p:nvSpPr>
        <p:spPr>
          <a:xfrm>
            <a:off x="723901" y="1108261"/>
            <a:ext cx="10407162" cy="1050416"/>
          </a:xfrm>
          <a:prstGeom prst="rect">
            <a:avLst/>
          </a:prstGeom>
          <a:noFill/>
        </p:spPr>
        <p:txBody>
          <a:bodyPr wrap="square" rtlCol="0">
            <a:spAutoFit/>
          </a:bodyPr>
          <a:lstStyle/>
          <a:p>
            <a:r>
              <a:rPr lang="en-IN" dirty="0"/>
              <a:t>Final Algorithm of the Detection using YOLO V4 is as shown in Pseudocode 1.</a:t>
            </a:r>
          </a:p>
          <a:p>
            <a:endParaRPr lang="en-IN" dirty="0"/>
          </a:p>
          <a:p>
            <a:pPr marR="53975" algn="just">
              <a:lnSpc>
                <a:spcPct val="130000"/>
              </a:lnSpc>
              <a:spcBef>
                <a:spcPts val="1000"/>
              </a:spcBef>
              <a:spcAft>
                <a:spcPts val="1000"/>
              </a:spcAft>
            </a:pPr>
            <a:r>
              <a:rPr lang="en-IN" sz="1500" dirty="0">
                <a:solidFill>
                  <a:srgbClr val="002060"/>
                </a:solidFill>
              </a:rPr>
              <a:t>Pseudocode 1: detection algorithm:</a:t>
            </a:r>
          </a:p>
        </p:txBody>
      </p:sp>
    </p:spTree>
    <p:extLst>
      <p:ext uri="{BB962C8B-B14F-4D97-AF65-F5344CB8AC3E}">
        <p14:creationId xmlns:p14="http://schemas.microsoft.com/office/powerpoint/2010/main" val="2254030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2" name="Content Placeholder 1">
            <a:extLst>
              <a:ext uri="{FF2B5EF4-FFF2-40B4-BE49-F238E27FC236}">
                <a16:creationId xmlns:a16="http://schemas.microsoft.com/office/drawing/2014/main" id="{B9E9C467-C0D0-44C8-B808-019236B44DF7}"/>
              </a:ext>
            </a:extLst>
          </p:cNvPr>
          <p:cNvSpPr>
            <a:spLocks noGrp="1"/>
          </p:cNvSpPr>
          <p:nvPr>
            <p:ph sz="half" idx="1"/>
          </p:nvPr>
        </p:nvSpPr>
        <p:spPr/>
        <p:txBody>
          <a:bodyPr>
            <a:normAutofit fontScale="92500" lnSpcReduction="20000"/>
          </a:bodyPr>
          <a:lstStyle/>
          <a:p>
            <a:pPr marL="0" marR="54864" indent="0" algn="just" rtl="0" eaLnBrk="1" fontAlgn="t" latinLnBrk="0" hangingPunct="1">
              <a:lnSpc>
                <a:spcPct val="150000"/>
              </a:lnSpc>
              <a:spcBef>
                <a:spcPts val="0"/>
              </a:spcBef>
              <a:spcAft>
                <a:spcPts val="1000"/>
              </a:spcAft>
              <a:buNone/>
            </a:pPr>
            <a:r>
              <a:rPr lang="en-IN" sz="1800" b="1" i="0" u="none" strike="noStrike" kern="1200" dirty="0">
                <a:solidFill>
                  <a:srgbClr val="002060"/>
                </a:solidFill>
                <a:effectLst/>
                <a:latin typeface="Calibri" panose="020F0502020204030204" pitchFamily="34" charset="0"/>
              </a:rPr>
              <a:t>Pseudocode 2: Transmission of data</a:t>
            </a:r>
            <a:endParaRPr lang="en-IN" sz="1800" b="0" i="0" u="none" strike="noStrike" dirty="0">
              <a:solidFill>
                <a:srgbClr val="002060"/>
              </a:solidFill>
              <a:effectLst/>
              <a:latin typeface="Arial" panose="020B0604020202020204" pitchFamily="34" charset="0"/>
            </a:endParaRPr>
          </a:p>
          <a:p>
            <a:pPr marL="347472" marR="54864" indent="-347472" algn="just" rtl="0" eaLnBrk="1" fontAlgn="t" latinLnBrk="0" hangingPunct="1">
              <a:lnSpc>
                <a:spcPct val="150000"/>
              </a:lnSpc>
              <a:spcBef>
                <a:spcPts val="0"/>
              </a:spcBef>
              <a:spcAft>
                <a:spcPts val="1000"/>
              </a:spcAft>
              <a:buFont typeface="+mj-lt"/>
              <a:buAutoNum type="arabicPeriod"/>
            </a:pPr>
            <a:r>
              <a:rPr lang="en-IN" sz="1800" b="1" i="0" u="none" strike="noStrike" kern="1200" dirty="0">
                <a:effectLst/>
                <a:latin typeface="Calibri" panose="020F0502020204030204" pitchFamily="34" charset="0"/>
              </a:rPr>
              <a:t>Get obstacle name as serial input to transmitter.</a:t>
            </a:r>
            <a:endParaRPr lang="en-IN" sz="1800" b="0" i="0" u="none" strike="noStrike" dirty="0">
              <a:effectLst/>
              <a:latin typeface="Arial" panose="020B0604020202020204" pitchFamily="34" charset="0"/>
            </a:endParaRPr>
          </a:p>
          <a:p>
            <a:pPr marL="347472" marR="54864" indent="-347472" algn="just" rtl="0" eaLnBrk="1" fontAlgn="t" latinLnBrk="0" hangingPunct="1">
              <a:lnSpc>
                <a:spcPct val="150000"/>
              </a:lnSpc>
              <a:spcBef>
                <a:spcPts val="0"/>
              </a:spcBef>
              <a:spcAft>
                <a:spcPts val="1000"/>
              </a:spcAft>
              <a:buFont typeface="+mj-lt"/>
              <a:buAutoNum type="arabicPeriod"/>
            </a:pPr>
            <a:r>
              <a:rPr lang="en-IN" sz="1800" b="1" i="0" u="none" strike="noStrike" kern="1200" dirty="0">
                <a:effectLst/>
                <a:latin typeface="Calibri" panose="020F0502020204030204" pitchFamily="34" charset="0"/>
              </a:rPr>
              <a:t>Compare with the obstacle variable.</a:t>
            </a:r>
            <a:endParaRPr lang="en-IN" sz="1800" b="0" i="0" u="none" strike="noStrike" dirty="0">
              <a:effectLst/>
              <a:latin typeface="Arial" panose="020B0604020202020204" pitchFamily="34" charset="0"/>
            </a:endParaRPr>
          </a:p>
          <a:p>
            <a:pPr marL="347472" marR="54864" indent="-347472" algn="just" rtl="0" eaLnBrk="1" fontAlgn="t" latinLnBrk="0" hangingPunct="1">
              <a:lnSpc>
                <a:spcPct val="150000"/>
              </a:lnSpc>
              <a:spcBef>
                <a:spcPts val="0"/>
              </a:spcBef>
              <a:spcAft>
                <a:spcPts val="1000"/>
              </a:spcAft>
              <a:buFont typeface="+mj-lt"/>
              <a:buAutoNum type="arabicPeriod"/>
            </a:pPr>
            <a:r>
              <a:rPr lang="en-IN" sz="1800" b="1" i="0" u="none" strike="noStrike" kern="1200" dirty="0">
                <a:effectLst/>
                <a:latin typeface="Calibri" panose="020F0502020204030204" pitchFamily="34" charset="0"/>
              </a:rPr>
              <a:t>Set delay accordingly for the ON-state of the LED. </a:t>
            </a:r>
            <a:endParaRPr lang="en-IN" sz="1800" b="0" i="0" u="none" strike="noStrike" dirty="0">
              <a:effectLst/>
              <a:latin typeface="Arial" panose="020B0604020202020204" pitchFamily="34" charset="0"/>
            </a:endParaRPr>
          </a:p>
          <a:p>
            <a:pPr marR="54864" lvl="1" algn="just" fontAlgn="t">
              <a:lnSpc>
                <a:spcPct val="150000"/>
              </a:lnSpc>
              <a:spcBef>
                <a:spcPts val="0"/>
              </a:spcBef>
              <a:spcAft>
                <a:spcPts val="1000"/>
              </a:spcAft>
            </a:pPr>
            <a:r>
              <a:rPr lang="en-IN" sz="1400" b="1" i="0" u="none" strike="noStrike" kern="1200" dirty="0">
                <a:effectLst/>
                <a:latin typeface="Calibri" panose="020F0502020204030204" pitchFamily="34" charset="0"/>
              </a:rPr>
              <a:t>Car = 50ns</a:t>
            </a:r>
            <a:endParaRPr lang="en-IN" sz="1400" b="0" i="0" u="none" strike="noStrike" dirty="0">
              <a:effectLst/>
              <a:latin typeface="Arial" panose="020B0604020202020204" pitchFamily="34" charset="0"/>
            </a:endParaRPr>
          </a:p>
          <a:p>
            <a:pPr marR="54864" lvl="1" algn="just" fontAlgn="t">
              <a:lnSpc>
                <a:spcPct val="150000"/>
              </a:lnSpc>
              <a:spcBef>
                <a:spcPts val="0"/>
              </a:spcBef>
              <a:spcAft>
                <a:spcPts val="1000"/>
              </a:spcAft>
            </a:pPr>
            <a:r>
              <a:rPr lang="en-IN" sz="1400" b="1" i="0" u="none" strike="noStrike" kern="1200" dirty="0">
                <a:effectLst/>
                <a:latin typeface="Calibri" panose="020F0502020204030204" pitchFamily="34" charset="0"/>
              </a:rPr>
              <a:t>Person = 70ns</a:t>
            </a:r>
            <a:endParaRPr lang="en-IN" sz="1400" b="0" i="0" u="none" strike="noStrike" dirty="0">
              <a:effectLst/>
              <a:latin typeface="Arial" panose="020B0604020202020204" pitchFamily="34" charset="0"/>
            </a:endParaRPr>
          </a:p>
          <a:p>
            <a:pPr marR="54864" lvl="1" algn="just" fontAlgn="t">
              <a:lnSpc>
                <a:spcPct val="150000"/>
              </a:lnSpc>
              <a:spcBef>
                <a:spcPts val="0"/>
              </a:spcBef>
              <a:spcAft>
                <a:spcPts val="1000"/>
              </a:spcAft>
            </a:pPr>
            <a:r>
              <a:rPr lang="en-IN" sz="1400" b="1" i="0" u="none" strike="noStrike" kern="1200" dirty="0">
                <a:effectLst/>
                <a:latin typeface="Calibri" panose="020F0502020204030204" pitchFamily="34" charset="0"/>
              </a:rPr>
              <a:t>Motorbike = 100ns</a:t>
            </a:r>
            <a:endParaRPr lang="en-IN" sz="1400" b="0" i="0" u="none" strike="noStrike" dirty="0">
              <a:effectLst/>
              <a:latin typeface="Arial" panose="020B0604020202020204" pitchFamily="34" charset="0"/>
            </a:endParaRPr>
          </a:p>
          <a:p>
            <a:pPr marR="54864" lvl="1" algn="just" fontAlgn="t">
              <a:lnSpc>
                <a:spcPct val="150000"/>
              </a:lnSpc>
              <a:spcBef>
                <a:spcPts val="0"/>
              </a:spcBef>
              <a:spcAft>
                <a:spcPts val="1000"/>
              </a:spcAft>
            </a:pPr>
            <a:r>
              <a:rPr lang="en-IN" sz="1400" b="1" i="0" u="none" strike="noStrike" kern="1200" dirty="0">
                <a:effectLst/>
                <a:latin typeface="Calibri" panose="020F0502020204030204" pitchFamily="34" charset="0"/>
              </a:rPr>
              <a:t>Truck = 120ns</a:t>
            </a:r>
            <a:endParaRPr lang="en-IN" sz="1400" b="0" i="0" u="none" strike="noStrike" dirty="0">
              <a:effectLst/>
              <a:latin typeface="Arial" panose="020B0604020202020204" pitchFamily="34" charset="0"/>
            </a:endParaRPr>
          </a:p>
          <a:p>
            <a:pPr marR="54864" lvl="1" algn="just" fontAlgn="t">
              <a:lnSpc>
                <a:spcPct val="150000"/>
              </a:lnSpc>
              <a:spcBef>
                <a:spcPts val="0"/>
              </a:spcBef>
              <a:spcAft>
                <a:spcPts val="1000"/>
              </a:spcAft>
            </a:pPr>
            <a:r>
              <a:rPr lang="en-IN" sz="1400" b="1" i="0" u="none" strike="noStrike" kern="1200" dirty="0">
                <a:effectLst/>
                <a:latin typeface="Calibri" panose="020F0502020204030204" pitchFamily="34" charset="0"/>
              </a:rPr>
              <a:t>Bus = 150ns</a:t>
            </a:r>
            <a:endParaRPr lang="en-IN" sz="1400" b="0" i="0" u="none" strike="noStrike" dirty="0">
              <a:effectLst/>
              <a:latin typeface="Arial" panose="020B0604020202020204" pitchFamily="34" charset="0"/>
            </a:endParaRPr>
          </a:p>
          <a:p>
            <a:pPr marL="347472" marR="54864" indent="-347472" algn="just" rtl="0" eaLnBrk="1" fontAlgn="t" latinLnBrk="0" hangingPunct="1">
              <a:lnSpc>
                <a:spcPct val="150000"/>
              </a:lnSpc>
              <a:spcBef>
                <a:spcPts val="0"/>
              </a:spcBef>
              <a:spcAft>
                <a:spcPts val="1000"/>
              </a:spcAft>
              <a:buFont typeface="+mj-lt"/>
              <a:buAutoNum type="arabicPeriod"/>
            </a:pPr>
            <a:r>
              <a:rPr lang="en-IN" sz="1800" b="1" i="0" u="none" strike="noStrike" kern="1200" dirty="0">
                <a:effectLst/>
                <a:latin typeface="Calibri" panose="020F0502020204030204" pitchFamily="34" charset="0"/>
              </a:rPr>
              <a:t>Turn the LED OFF.</a:t>
            </a:r>
            <a:endParaRPr lang="en-IN" sz="1800" b="0" i="0" u="none" strike="noStrike" dirty="0">
              <a:effectLst/>
              <a:latin typeface="Arial" panose="020B0604020202020204" pitchFamily="34" charset="0"/>
            </a:endParaRPr>
          </a:p>
          <a:p>
            <a:endParaRPr lang="en-IN" dirty="0"/>
          </a:p>
        </p:txBody>
      </p:sp>
      <p:sp>
        <p:nvSpPr>
          <p:cNvPr id="3" name="Content Placeholder 2">
            <a:extLst>
              <a:ext uri="{FF2B5EF4-FFF2-40B4-BE49-F238E27FC236}">
                <a16:creationId xmlns:a16="http://schemas.microsoft.com/office/drawing/2014/main" id="{77BA2A09-36B4-4C52-956F-B593764C26C3}"/>
              </a:ext>
            </a:extLst>
          </p:cNvPr>
          <p:cNvSpPr>
            <a:spLocks noGrp="1"/>
          </p:cNvSpPr>
          <p:nvPr>
            <p:ph sz="half" idx="2"/>
          </p:nvPr>
        </p:nvSpPr>
        <p:spPr/>
        <p:txBody>
          <a:bodyPr>
            <a:normAutofit fontScale="92500" lnSpcReduction="20000"/>
          </a:bodyPr>
          <a:lstStyle/>
          <a:p>
            <a:pPr marL="0" marR="54864" indent="0" algn="just" rtl="0" eaLnBrk="1" fontAlgn="t" latinLnBrk="0" hangingPunct="1">
              <a:lnSpc>
                <a:spcPct val="150000"/>
              </a:lnSpc>
              <a:spcBef>
                <a:spcPts val="0"/>
              </a:spcBef>
              <a:spcAft>
                <a:spcPts val="1000"/>
              </a:spcAft>
              <a:buNone/>
              <a:tabLst>
                <a:tab pos="180340" algn="l"/>
              </a:tabLst>
            </a:pPr>
            <a:r>
              <a:rPr lang="en-IN" sz="1800" b="1" i="0" u="none" strike="noStrike" kern="1200" dirty="0">
                <a:solidFill>
                  <a:srgbClr val="002060"/>
                </a:solidFill>
                <a:effectLst/>
                <a:latin typeface="Calibri" panose="020F0502020204030204" pitchFamily="34" charset="0"/>
              </a:rPr>
              <a:t>Pseudocode 3: Reception of data</a:t>
            </a:r>
            <a:endParaRPr lang="en-IN" sz="1800" b="0" i="0" u="none" strike="noStrike" dirty="0">
              <a:solidFill>
                <a:srgbClr val="002060"/>
              </a:solidFill>
              <a:effectLst/>
              <a:latin typeface="Arial" panose="020B0604020202020204" pitchFamily="34" charset="0"/>
            </a:endParaRPr>
          </a:p>
          <a:p>
            <a:pPr marL="347472" marR="914400" indent="-347472" algn="just" rtl="0" eaLnBrk="1" fontAlgn="t" latinLnBrk="0" hangingPunct="1">
              <a:lnSpc>
                <a:spcPct val="150000"/>
              </a:lnSpc>
              <a:spcBef>
                <a:spcPts val="0"/>
              </a:spcBef>
              <a:spcAft>
                <a:spcPts val="1000"/>
              </a:spcAft>
              <a:buFont typeface="+mj-lt"/>
              <a:buAutoNum type="arabicPeriod"/>
              <a:tabLst>
                <a:tab pos="180340" algn="l"/>
              </a:tabLst>
            </a:pPr>
            <a:r>
              <a:rPr lang="en-IN" sz="1800" b="1" i="0" u="none" strike="noStrike" kern="1200" dirty="0">
                <a:effectLst/>
                <a:latin typeface="Calibri" panose="020F0502020204030204" pitchFamily="34" charset="0"/>
              </a:rPr>
              <a:t>Measure the amount of time for which the photosensor senses the light.</a:t>
            </a:r>
            <a:endParaRPr lang="en-IN" sz="1800" b="0" i="0" u="none" strike="noStrike" dirty="0">
              <a:effectLst/>
              <a:latin typeface="Arial" panose="020B0604020202020204" pitchFamily="34" charset="0"/>
            </a:endParaRPr>
          </a:p>
          <a:p>
            <a:pPr marL="347472" marR="914400" indent="-347472" algn="just" rtl="0" eaLnBrk="1" fontAlgn="t" latinLnBrk="0" hangingPunct="1">
              <a:lnSpc>
                <a:spcPct val="150000"/>
              </a:lnSpc>
              <a:spcBef>
                <a:spcPts val="0"/>
              </a:spcBef>
              <a:spcAft>
                <a:spcPts val="1000"/>
              </a:spcAft>
              <a:buFont typeface="+mj-lt"/>
              <a:buAutoNum type="arabicPeriod"/>
              <a:tabLst>
                <a:tab pos="180340" algn="l"/>
              </a:tabLst>
            </a:pPr>
            <a:r>
              <a:rPr lang="en-IN" sz="1800" b="1" i="0" u="none" strike="noStrike" kern="1200" dirty="0">
                <a:effectLst/>
                <a:latin typeface="Calibri" panose="020F0502020204030204" pitchFamily="34" charset="0"/>
              </a:rPr>
              <a:t>Map the time to respective obstacle.</a:t>
            </a:r>
            <a:endParaRPr lang="en-IN" sz="1800" b="0" i="0" u="none" strike="noStrike" dirty="0">
              <a:effectLst/>
              <a:latin typeface="Arial" panose="020B0604020202020204" pitchFamily="34" charset="0"/>
            </a:endParaRPr>
          </a:p>
          <a:p>
            <a:pPr marR="54864" lvl="1" algn="just" fontAlgn="t">
              <a:lnSpc>
                <a:spcPct val="150000"/>
              </a:lnSpc>
              <a:spcBef>
                <a:spcPts val="0"/>
              </a:spcBef>
              <a:spcAft>
                <a:spcPts val="1000"/>
              </a:spcAft>
              <a:tabLst>
                <a:tab pos="180340" algn="l"/>
              </a:tabLst>
            </a:pPr>
            <a:r>
              <a:rPr lang="en-IN" sz="1400" b="1" dirty="0">
                <a:latin typeface="Calibri" panose="020F0502020204030204" pitchFamily="34" charset="0"/>
              </a:rPr>
              <a:t>LED ON = 50ns =&gt; Car</a:t>
            </a:r>
          </a:p>
          <a:p>
            <a:pPr marR="54864" lvl="1" algn="just" fontAlgn="t">
              <a:lnSpc>
                <a:spcPct val="150000"/>
              </a:lnSpc>
              <a:spcBef>
                <a:spcPts val="0"/>
              </a:spcBef>
              <a:spcAft>
                <a:spcPts val="1000"/>
              </a:spcAft>
              <a:tabLst>
                <a:tab pos="180340" algn="l"/>
              </a:tabLst>
            </a:pPr>
            <a:r>
              <a:rPr lang="en-IN" sz="1400" b="1" dirty="0">
                <a:latin typeface="Calibri" panose="020F0502020204030204" pitchFamily="34" charset="0"/>
              </a:rPr>
              <a:t>LED ON = 70ns =&gt; Person</a:t>
            </a:r>
          </a:p>
          <a:p>
            <a:pPr marR="54864" lvl="1" algn="just" fontAlgn="t">
              <a:lnSpc>
                <a:spcPct val="150000"/>
              </a:lnSpc>
              <a:spcBef>
                <a:spcPts val="0"/>
              </a:spcBef>
              <a:spcAft>
                <a:spcPts val="1000"/>
              </a:spcAft>
              <a:tabLst>
                <a:tab pos="180340" algn="l"/>
              </a:tabLst>
            </a:pPr>
            <a:r>
              <a:rPr lang="en-IN" sz="1400" b="1" dirty="0">
                <a:latin typeface="Calibri" panose="020F0502020204030204" pitchFamily="34" charset="0"/>
              </a:rPr>
              <a:t>LED ON = 100ns =&gt;Motorbike</a:t>
            </a:r>
          </a:p>
          <a:p>
            <a:pPr marR="54864" lvl="1" algn="just" fontAlgn="t">
              <a:lnSpc>
                <a:spcPct val="150000"/>
              </a:lnSpc>
              <a:spcBef>
                <a:spcPts val="0"/>
              </a:spcBef>
              <a:spcAft>
                <a:spcPts val="1000"/>
              </a:spcAft>
              <a:tabLst>
                <a:tab pos="180340" algn="l"/>
              </a:tabLst>
            </a:pPr>
            <a:r>
              <a:rPr lang="en-IN" sz="1400" b="1" dirty="0">
                <a:latin typeface="Calibri" panose="020F0502020204030204" pitchFamily="34" charset="0"/>
              </a:rPr>
              <a:t>LED ON = 120ns =&gt;Truck</a:t>
            </a:r>
          </a:p>
          <a:p>
            <a:pPr marR="54864" lvl="1" algn="just" fontAlgn="t">
              <a:lnSpc>
                <a:spcPct val="150000"/>
              </a:lnSpc>
              <a:spcBef>
                <a:spcPts val="0"/>
              </a:spcBef>
              <a:spcAft>
                <a:spcPts val="1000"/>
              </a:spcAft>
              <a:tabLst>
                <a:tab pos="180340" algn="l"/>
              </a:tabLst>
            </a:pPr>
            <a:r>
              <a:rPr lang="en-IN" sz="1400" b="1" dirty="0">
                <a:latin typeface="Calibri" panose="020F0502020204030204" pitchFamily="34" charset="0"/>
              </a:rPr>
              <a:t>LED ON = 150ns =&gt;Bus</a:t>
            </a:r>
          </a:p>
          <a:p>
            <a:pPr marL="347472" marR="914400" indent="-347472" algn="just" rtl="0" eaLnBrk="1" fontAlgn="t" latinLnBrk="0" hangingPunct="1">
              <a:lnSpc>
                <a:spcPts val="2050"/>
              </a:lnSpc>
              <a:spcBef>
                <a:spcPts val="0"/>
              </a:spcBef>
              <a:spcAft>
                <a:spcPts val="1000"/>
              </a:spcAft>
              <a:buFont typeface="+mj-lt"/>
              <a:buAutoNum type="arabicPeriod"/>
            </a:pPr>
            <a:r>
              <a:rPr lang="en-IN" sz="1800" b="1" i="0" u="none" strike="noStrike" kern="1200" dirty="0">
                <a:effectLst/>
                <a:latin typeface="Calibri" panose="020F0502020204030204" pitchFamily="34" charset="0"/>
              </a:rPr>
              <a:t>Display on the display device as an indication.</a:t>
            </a:r>
            <a:endParaRPr lang="en-IN" sz="1800" b="0" i="0" u="none" strike="noStrike" dirty="0">
              <a:effectLst/>
              <a:latin typeface="Arial" panose="020B0604020202020204" pitchFamily="34" charset="0"/>
            </a:endParaRPr>
          </a:p>
          <a:p>
            <a:endParaRPr lang="en-IN" dirty="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44</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6"/>
            <a:ext cx="10515600" cy="650874"/>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a:t>Pseudocode of Final Algorithm</a:t>
            </a:r>
            <a:endParaRPr lang="en-IN" sz="2400" dirty="0"/>
          </a:p>
        </p:txBody>
      </p:sp>
      <p:sp>
        <p:nvSpPr>
          <p:cNvPr id="4" name="TextBox 3">
            <a:extLst>
              <a:ext uri="{FF2B5EF4-FFF2-40B4-BE49-F238E27FC236}">
                <a16:creationId xmlns:a16="http://schemas.microsoft.com/office/drawing/2014/main" id="{EAB05C7F-DD46-45C9-829D-0F9F52F66FDD}"/>
              </a:ext>
            </a:extLst>
          </p:cNvPr>
          <p:cNvSpPr txBox="1"/>
          <p:nvPr/>
        </p:nvSpPr>
        <p:spPr>
          <a:xfrm>
            <a:off x="1038785" y="925394"/>
            <a:ext cx="10007906" cy="646331"/>
          </a:xfrm>
          <a:prstGeom prst="rect">
            <a:avLst/>
          </a:prstGeom>
          <a:noFill/>
        </p:spPr>
        <p:txBody>
          <a:bodyPr wrap="square" rtlCol="0">
            <a:spAutoFit/>
          </a:bodyPr>
          <a:lstStyle/>
          <a:p>
            <a:r>
              <a:rPr lang="en-IN" dirty="0"/>
              <a:t>Pseudocodes 2 and 3 represent the transmission and reception of data at transmitter and receiver respectively. </a:t>
            </a:r>
          </a:p>
        </p:txBody>
      </p:sp>
    </p:spTree>
    <p:extLst>
      <p:ext uri="{BB962C8B-B14F-4D97-AF65-F5344CB8AC3E}">
        <p14:creationId xmlns:p14="http://schemas.microsoft.com/office/powerpoint/2010/main" val="1176499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45</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Outputs Of hardware at Arduino  </a:t>
            </a:r>
          </a:p>
        </p:txBody>
      </p:sp>
      <p:sp>
        <p:nvSpPr>
          <p:cNvPr id="4" name="TextBox 3">
            <a:extLst>
              <a:ext uri="{FF2B5EF4-FFF2-40B4-BE49-F238E27FC236}">
                <a16:creationId xmlns:a16="http://schemas.microsoft.com/office/drawing/2014/main" id="{7EF7FAC7-FEEC-4534-9CC8-665C58F2BEED}"/>
              </a:ext>
            </a:extLst>
          </p:cNvPr>
          <p:cNvSpPr txBox="1"/>
          <p:nvPr/>
        </p:nvSpPr>
        <p:spPr>
          <a:xfrm>
            <a:off x="905164" y="1027906"/>
            <a:ext cx="10515600" cy="646331"/>
          </a:xfrm>
          <a:prstGeom prst="rect">
            <a:avLst/>
          </a:prstGeom>
          <a:noFill/>
        </p:spPr>
        <p:txBody>
          <a:bodyPr wrap="square" rtlCol="0">
            <a:spAutoFit/>
          </a:bodyPr>
          <a:lstStyle/>
          <a:p>
            <a:r>
              <a:rPr lang="en-IN" dirty="0"/>
              <a:t>Figures 30 and 31 represent the output at the communication port of Arduino Nano of Transmitter and receiver respectively. </a:t>
            </a:r>
          </a:p>
        </p:txBody>
      </p:sp>
      <p:pic>
        <p:nvPicPr>
          <p:cNvPr id="25" name="Picture 24">
            <a:extLst>
              <a:ext uri="{FF2B5EF4-FFF2-40B4-BE49-F238E27FC236}">
                <a16:creationId xmlns:a16="http://schemas.microsoft.com/office/drawing/2014/main" id="{2254D3A4-DDA5-49EA-8AC4-47D0731B31D0}"/>
              </a:ext>
            </a:extLst>
          </p:cNvPr>
          <p:cNvPicPr>
            <a:picLocks noChangeAspect="1"/>
          </p:cNvPicPr>
          <p:nvPr/>
        </p:nvPicPr>
        <p:blipFill rotWithShape="1">
          <a:blip r:embed="rId4">
            <a:extLst>
              <a:ext uri="{28A0092B-C50C-407E-A947-70E740481C1C}">
                <a14:useLocalDpi xmlns:a14="http://schemas.microsoft.com/office/drawing/2010/main" val="0"/>
              </a:ext>
            </a:extLst>
          </a:blip>
          <a:srcRect b="18317"/>
          <a:stretch/>
        </p:blipFill>
        <p:spPr bwMode="auto">
          <a:xfrm>
            <a:off x="1902224" y="2133554"/>
            <a:ext cx="3045389" cy="2378089"/>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FD8A676A-5977-4A97-87E2-C90706EEA2B9}"/>
              </a:ext>
            </a:extLst>
          </p:cNvPr>
          <p:cNvPicPr>
            <a:picLocks noChangeAspect="1"/>
          </p:cNvPicPr>
          <p:nvPr/>
        </p:nvPicPr>
        <p:blipFill rotWithShape="1">
          <a:blip r:embed="rId5">
            <a:extLst>
              <a:ext uri="{28A0092B-C50C-407E-A947-70E740481C1C}">
                <a14:useLocalDpi xmlns:a14="http://schemas.microsoft.com/office/drawing/2010/main" val="0"/>
              </a:ext>
            </a:extLst>
          </a:blip>
          <a:srcRect b="23075"/>
          <a:stretch/>
        </p:blipFill>
        <p:spPr bwMode="auto">
          <a:xfrm>
            <a:off x="6601816" y="2133554"/>
            <a:ext cx="3012024" cy="246615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2C7CD40-B84C-4F2F-A650-3332B12E29D7}"/>
              </a:ext>
            </a:extLst>
          </p:cNvPr>
          <p:cNvSpPr txBox="1"/>
          <p:nvPr/>
        </p:nvSpPr>
        <p:spPr>
          <a:xfrm>
            <a:off x="1727200" y="4756727"/>
            <a:ext cx="3445164" cy="369332"/>
          </a:xfrm>
          <a:prstGeom prst="rect">
            <a:avLst/>
          </a:prstGeom>
          <a:noFill/>
        </p:spPr>
        <p:txBody>
          <a:bodyPr wrap="square" rtlCol="0">
            <a:spAutoFit/>
          </a:bodyPr>
          <a:lstStyle/>
          <a:p>
            <a:pPr algn="ctr"/>
            <a:r>
              <a:rPr lang="en-IN" dirty="0"/>
              <a:t>Fig.30 COM output at Transmitter</a:t>
            </a:r>
          </a:p>
        </p:txBody>
      </p:sp>
      <p:sp>
        <p:nvSpPr>
          <p:cNvPr id="27" name="TextBox 26">
            <a:extLst>
              <a:ext uri="{FF2B5EF4-FFF2-40B4-BE49-F238E27FC236}">
                <a16:creationId xmlns:a16="http://schemas.microsoft.com/office/drawing/2014/main" id="{9703B164-A5CA-4155-A280-DDC99928092D}"/>
              </a:ext>
            </a:extLst>
          </p:cNvPr>
          <p:cNvSpPr txBox="1"/>
          <p:nvPr/>
        </p:nvSpPr>
        <p:spPr>
          <a:xfrm>
            <a:off x="6385246" y="4756727"/>
            <a:ext cx="3445164" cy="369332"/>
          </a:xfrm>
          <a:prstGeom prst="rect">
            <a:avLst/>
          </a:prstGeom>
          <a:noFill/>
        </p:spPr>
        <p:txBody>
          <a:bodyPr wrap="square" rtlCol="0">
            <a:spAutoFit/>
          </a:bodyPr>
          <a:lstStyle/>
          <a:p>
            <a:pPr algn="ctr"/>
            <a:r>
              <a:rPr lang="en-IN" dirty="0"/>
              <a:t>Fig.31 COM output at Receiver</a:t>
            </a:r>
          </a:p>
        </p:txBody>
      </p:sp>
    </p:spTree>
    <p:extLst>
      <p:ext uri="{BB962C8B-B14F-4D97-AF65-F5344CB8AC3E}">
        <p14:creationId xmlns:p14="http://schemas.microsoft.com/office/powerpoint/2010/main" val="3657878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46</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Outputs Of hardware at Receiver </a:t>
            </a:r>
          </a:p>
        </p:txBody>
      </p:sp>
      <p:sp>
        <p:nvSpPr>
          <p:cNvPr id="2" name="TextBox 1">
            <a:extLst>
              <a:ext uri="{FF2B5EF4-FFF2-40B4-BE49-F238E27FC236}">
                <a16:creationId xmlns:a16="http://schemas.microsoft.com/office/drawing/2014/main" id="{93A0EC93-79E5-4803-AB60-2529DF33E8B7}"/>
              </a:ext>
            </a:extLst>
          </p:cNvPr>
          <p:cNvSpPr txBox="1"/>
          <p:nvPr/>
        </p:nvSpPr>
        <p:spPr>
          <a:xfrm>
            <a:off x="558382" y="1052945"/>
            <a:ext cx="11236010" cy="369332"/>
          </a:xfrm>
          <a:prstGeom prst="rect">
            <a:avLst/>
          </a:prstGeom>
          <a:noFill/>
        </p:spPr>
        <p:txBody>
          <a:bodyPr wrap="square" rtlCol="0">
            <a:spAutoFit/>
          </a:bodyPr>
          <a:lstStyle/>
          <a:p>
            <a:r>
              <a:rPr lang="en-IN" sz="1800" dirty="0">
                <a:effectLst/>
                <a:latin typeface="Times New Roman" panose="02020603050405020304" pitchFamily="18" charset="0"/>
                <a:ea typeface="Times New Roman" panose="02020603050405020304" pitchFamily="18" charset="0"/>
              </a:rPr>
              <a:t>Figures 32 - 36 represents the output obtained on the LCD Display after transmission.</a:t>
            </a:r>
            <a:endParaRPr lang="en-IN" sz="1100" dirty="0">
              <a:solidFill>
                <a:srgbClr val="681748"/>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079C4A95-6E1E-470D-9D8F-A5664195F2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000" y="1714451"/>
            <a:ext cx="3869690" cy="16922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62AAD1B7-4C3D-4DDF-92FE-D6FB54035D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4737" y="1733235"/>
            <a:ext cx="3740785" cy="1677635"/>
          </a:xfrm>
          <a:prstGeom prst="rect">
            <a:avLst/>
          </a:prstGeom>
        </p:spPr>
      </p:pic>
      <p:pic>
        <p:nvPicPr>
          <p:cNvPr id="16" name="Picture 15">
            <a:extLst>
              <a:ext uri="{FF2B5EF4-FFF2-40B4-BE49-F238E27FC236}">
                <a16:creationId xmlns:a16="http://schemas.microsoft.com/office/drawing/2014/main" id="{CDAE6090-5B21-47BE-9938-A5A19D83B8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0600" y="1790118"/>
            <a:ext cx="3454959" cy="1636395"/>
          </a:xfrm>
          <a:prstGeom prst="rect">
            <a:avLst/>
          </a:prstGeom>
        </p:spPr>
      </p:pic>
      <p:sp>
        <p:nvSpPr>
          <p:cNvPr id="3" name="TextBox 2">
            <a:extLst>
              <a:ext uri="{FF2B5EF4-FFF2-40B4-BE49-F238E27FC236}">
                <a16:creationId xmlns:a16="http://schemas.microsoft.com/office/drawing/2014/main" id="{906BE0DC-120C-4E09-9785-6EA32BC96294}"/>
              </a:ext>
            </a:extLst>
          </p:cNvPr>
          <p:cNvSpPr txBox="1"/>
          <p:nvPr/>
        </p:nvSpPr>
        <p:spPr>
          <a:xfrm>
            <a:off x="309000" y="3642207"/>
            <a:ext cx="3869690" cy="338554"/>
          </a:xfrm>
          <a:prstGeom prst="rect">
            <a:avLst/>
          </a:prstGeom>
          <a:noFill/>
        </p:spPr>
        <p:txBody>
          <a:bodyPr wrap="square" rtlCol="0">
            <a:spAutoFit/>
          </a:bodyPr>
          <a:lstStyle/>
          <a:p>
            <a:pPr algn="ctr"/>
            <a:r>
              <a:rPr lang="en-IN" sz="1600" dirty="0"/>
              <a:t>Fig.32 LCD when “car” is transmitted</a:t>
            </a:r>
          </a:p>
        </p:txBody>
      </p:sp>
      <p:sp>
        <p:nvSpPr>
          <p:cNvPr id="17" name="TextBox 16">
            <a:extLst>
              <a:ext uri="{FF2B5EF4-FFF2-40B4-BE49-F238E27FC236}">
                <a16:creationId xmlns:a16="http://schemas.microsoft.com/office/drawing/2014/main" id="{E328B8AE-1FFE-44F2-A8A1-7AFA43B58E77}"/>
              </a:ext>
            </a:extLst>
          </p:cNvPr>
          <p:cNvSpPr txBox="1"/>
          <p:nvPr/>
        </p:nvSpPr>
        <p:spPr>
          <a:xfrm>
            <a:off x="4335976" y="3642207"/>
            <a:ext cx="4018305" cy="338554"/>
          </a:xfrm>
          <a:prstGeom prst="rect">
            <a:avLst/>
          </a:prstGeom>
          <a:noFill/>
        </p:spPr>
        <p:txBody>
          <a:bodyPr wrap="square" rtlCol="0">
            <a:spAutoFit/>
          </a:bodyPr>
          <a:lstStyle/>
          <a:p>
            <a:pPr algn="ctr"/>
            <a:r>
              <a:rPr lang="en-IN" sz="1600" dirty="0"/>
              <a:t>Fig.33 LCD when “person” is transmitted</a:t>
            </a:r>
          </a:p>
        </p:txBody>
      </p:sp>
      <p:sp>
        <p:nvSpPr>
          <p:cNvPr id="18" name="TextBox 17">
            <a:extLst>
              <a:ext uri="{FF2B5EF4-FFF2-40B4-BE49-F238E27FC236}">
                <a16:creationId xmlns:a16="http://schemas.microsoft.com/office/drawing/2014/main" id="{8CBF4BF3-2AD7-43B4-B2A2-5862F5F1DCE6}"/>
              </a:ext>
            </a:extLst>
          </p:cNvPr>
          <p:cNvSpPr txBox="1"/>
          <p:nvPr/>
        </p:nvSpPr>
        <p:spPr>
          <a:xfrm>
            <a:off x="8105154" y="3642207"/>
            <a:ext cx="4348927" cy="338554"/>
          </a:xfrm>
          <a:prstGeom prst="rect">
            <a:avLst/>
          </a:prstGeom>
          <a:noFill/>
        </p:spPr>
        <p:txBody>
          <a:bodyPr wrap="square" rtlCol="0">
            <a:spAutoFit/>
          </a:bodyPr>
          <a:lstStyle/>
          <a:p>
            <a:pPr algn="ctr"/>
            <a:r>
              <a:rPr lang="en-IN" sz="1600" dirty="0"/>
              <a:t>Fig.34 LCD when “motorbike” is transmitted</a:t>
            </a:r>
          </a:p>
        </p:txBody>
      </p:sp>
      <p:pic>
        <p:nvPicPr>
          <p:cNvPr id="19" name="Picture 18">
            <a:extLst>
              <a:ext uri="{FF2B5EF4-FFF2-40B4-BE49-F238E27FC236}">
                <a16:creationId xmlns:a16="http://schemas.microsoft.com/office/drawing/2014/main" id="{A62FAEAC-A308-45F0-86DD-02B624264D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7478" y="4212098"/>
            <a:ext cx="3926205" cy="1775460"/>
          </a:xfrm>
          <a:prstGeom prst="rect">
            <a:avLst/>
          </a:prstGeom>
        </p:spPr>
      </p:pic>
      <p:sp>
        <p:nvSpPr>
          <p:cNvPr id="20" name="TextBox 19">
            <a:extLst>
              <a:ext uri="{FF2B5EF4-FFF2-40B4-BE49-F238E27FC236}">
                <a16:creationId xmlns:a16="http://schemas.microsoft.com/office/drawing/2014/main" id="{27F4D8B0-DCF5-4460-A657-A0BFBC9CB0A5}"/>
              </a:ext>
            </a:extLst>
          </p:cNvPr>
          <p:cNvSpPr txBox="1"/>
          <p:nvPr/>
        </p:nvSpPr>
        <p:spPr>
          <a:xfrm>
            <a:off x="1565735" y="6178896"/>
            <a:ext cx="3869690" cy="338554"/>
          </a:xfrm>
          <a:prstGeom prst="rect">
            <a:avLst/>
          </a:prstGeom>
          <a:noFill/>
        </p:spPr>
        <p:txBody>
          <a:bodyPr wrap="square" rtlCol="0">
            <a:spAutoFit/>
          </a:bodyPr>
          <a:lstStyle/>
          <a:p>
            <a:pPr algn="ctr"/>
            <a:r>
              <a:rPr lang="en-IN" sz="1600" dirty="0"/>
              <a:t>Fig.35 LCD when “truck” is transmitted</a:t>
            </a:r>
          </a:p>
        </p:txBody>
      </p:sp>
      <p:sp>
        <p:nvSpPr>
          <p:cNvPr id="21" name="TextBox 20">
            <a:extLst>
              <a:ext uri="{FF2B5EF4-FFF2-40B4-BE49-F238E27FC236}">
                <a16:creationId xmlns:a16="http://schemas.microsoft.com/office/drawing/2014/main" id="{843A75B6-7561-448D-8A0B-7D92311E5FEC}"/>
              </a:ext>
            </a:extLst>
          </p:cNvPr>
          <p:cNvSpPr txBox="1"/>
          <p:nvPr/>
        </p:nvSpPr>
        <p:spPr>
          <a:xfrm>
            <a:off x="6468389" y="6169660"/>
            <a:ext cx="3869690" cy="338554"/>
          </a:xfrm>
          <a:prstGeom prst="rect">
            <a:avLst/>
          </a:prstGeom>
          <a:noFill/>
        </p:spPr>
        <p:txBody>
          <a:bodyPr wrap="square" rtlCol="0">
            <a:spAutoFit/>
          </a:bodyPr>
          <a:lstStyle/>
          <a:p>
            <a:pPr algn="ctr"/>
            <a:r>
              <a:rPr lang="en-IN" sz="1600" dirty="0"/>
              <a:t>Fig.36 LCD when “car” is transmitted</a:t>
            </a:r>
          </a:p>
        </p:txBody>
      </p:sp>
      <p:pic>
        <p:nvPicPr>
          <p:cNvPr id="22" name="Picture 21">
            <a:extLst>
              <a:ext uri="{FF2B5EF4-FFF2-40B4-BE49-F238E27FC236}">
                <a16:creationId xmlns:a16="http://schemas.microsoft.com/office/drawing/2014/main" id="{C38C9F53-DB6B-4934-B7E6-08685FDD4C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70952" y="4187234"/>
            <a:ext cx="4060825" cy="1912620"/>
          </a:xfrm>
          <a:prstGeom prst="rect">
            <a:avLst/>
          </a:prstGeom>
        </p:spPr>
      </p:pic>
    </p:spTree>
    <p:extLst>
      <p:ext uri="{BB962C8B-B14F-4D97-AF65-F5344CB8AC3E}">
        <p14:creationId xmlns:p14="http://schemas.microsoft.com/office/powerpoint/2010/main" val="2621962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2" name="Content Placeholder 1">
            <a:extLst>
              <a:ext uri="{FF2B5EF4-FFF2-40B4-BE49-F238E27FC236}">
                <a16:creationId xmlns:a16="http://schemas.microsoft.com/office/drawing/2014/main" id="{6CB1E999-8AE4-499C-B32D-9C9F699E470E}"/>
              </a:ext>
            </a:extLst>
          </p:cNvPr>
          <p:cNvSpPr>
            <a:spLocks noGrp="1"/>
          </p:cNvSpPr>
          <p:nvPr>
            <p:ph idx="1"/>
          </p:nvPr>
        </p:nvSpPr>
        <p:spPr>
          <a:xfrm>
            <a:off x="762000" y="1191430"/>
            <a:ext cx="10515600" cy="4351338"/>
          </a:xfrm>
        </p:spPr>
        <p:txBody>
          <a:bodyPr>
            <a:normAutofit/>
          </a:bodyPr>
          <a:lstStyle/>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CNN Algorithm</a:t>
            </a:r>
          </a:p>
          <a:p>
            <a:pPr lvl="1"/>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CNN algorithm using Cascade Classifier when executed for the object detection showed a lot of false positives. </a:t>
            </a:r>
          </a:p>
          <a:p>
            <a:pPr lvl="1"/>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Hence in order to reduce the number of false positives, a lot of changes needed to be and the efficiency of the algorithm was found to be very less. </a:t>
            </a:r>
          </a:p>
          <a:p>
            <a:pPr lvl="1"/>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The algorithm was not able to detect objects in dim lighting because the feature extraction would be a problem. </a:t>
            </a:r>
          </a:p>
          <a:p>
            <a:pPr lvl="1"/>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 order to overcome these drawbacks, YOLO algorithm was used.</a:t>
            </a:r>
          </a:p>
          <a:p>
            <a:pPr marL="457200" lvl="1" indent="0">
              <a:buNone/>
            </a:pPr>
            <a:endParaRPr lang="en-IN" sz="1400" dirty="0">
              <a:latin typeface="Times New Roman" panose="02020603050405020304" pitchFamily="18" charset="0"/>
              <a:ea typeface="Cambria" panose="02040503050406030204" pitchFamily="18" charset="0"/>
              <a:cs typeface="Times New Roman" panose="02020603050405020304" pitchFamily="18" charset="0"/>
            </a:endParaRPr>
          </a:p>
          <a:p>
            <a:pPr marL="342900" lvl="1" indent="-342900">
              <a:spcBef>
                <a:spcPts val="1000"/>
              </a:spcBef>
              <a:buFont typeface="+mj-lt"/>
              <a:buAutoNum type="arabicPeriod" startAt="2"/>
            </a:pPr>
            <a:r>
              <a:rPr lang="en-IN" sz="1800" dirty="0">
                <a:latin typeface="Times New Roman" panose="02020603050405020304" pitchFamily="18" charset="0"/>
                <a:cs typeface="Times New Roman" panose="02020603050405020304" pitchFamily="18" charset="0"/>
              </a:rPr>
              <a:t>YOLO V4 Algorithm</a:t>
            </a:r>
          </a:p>
          <a:p>
            <a:pPr lvl="1">
              <a:lnSpc>
                <a:spcPct val="100000"/>
              </a:lnSpc>
            </a:pPr>
            <a:r>
              <a:rPr lang="en-IN" sz="1400" dirty="0">
                <a:latin typeface="Times New Roman" panose="02020603050405020304" pitchFamily="18" charset="0"/>
                <a:cs typeface="Times New Roman" panose="02020603050405020304" pitchFamily="18" charset="0"/>
              </a:rPr>
              <a:t>When using YOLO Algorithm, a set of certain system specifications are to be met. </a:t>
            </a:r>
          </a:p>
          <a:p>
            <a:pPr lvl="1">
              <a:lnSpc>
                <a:spcPct val="100000"/>
              </a:lnSpc>
            </a:pPr>
            <a:r>
              <a:rPr lang="en-IN" sz="1400" dirty="0">
                <a:latin typeface="Times New Roman" panose="02020603050405020304" pitchFamily="18" charset="0"/>
                <a:cs typeface="Times New Roman" panose="02020603050405020304" pitchFamily="18" charset="0"/>
              </a:rPr>
              <a:t>In the systems where these specifications are not met, it is not feasible to execute this algorithm as it may crash the system. </a:t>
            </a:r>
          </a:p>
          <a:p>
            <a:pPr lvl="1">
              <a:lnSpc>
                <a:spcPct val="100000"/>
              </a:lnSpc>
            </a:pPr>
            <a:r>
              <a:rPr lang="en-IN" sz="1400" dirty="0">
                <a:latin typeface="Times New Roman" panose="02020603050405020304" pitchFamily="18" charset="0"/>
                <a:cs typeface="Times New Roman" panose="02020603050405020304" pitchFamily="18" charset="0"/>
              </a:rPr>
              <a:t>Though the algorithm can detect the obstacles in dim lights, it cannot detect the obstacles in the dark. </a:t>
            </a:r>
          </a:p>
          <a:p>
            <a:pPr lvl="1">
              <a:lnSpc>
                <a:spcPct val="100000"/>
              </a:lnSpc>
            </a:pPr>
            <a:r>
              <a:rPr lang="en-IN" sz="1400" dirty="0">
                <a:latin typeface="Times New Roman" panose="02020603050405020304" pitchFamily="18" charset="0"/>
                <a:cs typeface="Times New Roman" panose="02020603050405020304" pitchFamily="18" charset="0"/>
              </a:rPr>
              <a:t>This may be due to the no background light which makes it impossible for feature extraction and also interference due to high beam lights which blind the camera because of very high intensity light. </a:t>
            </a:r>
          </a:p>
          <a:p>
            <a:pPr lvl="1">
              <a:lnSpc>
                <a:spcPct val="100000"/>
              </a:lnSpc>
            </a:pPr>
            <a:r>
              <a:rPr lang="en-IN" sz="1400" dirty="0">
                <a:latin typeface="Times New Roman" panose="02020603050405020304" pitchFamily="18" charset="0"/>
                <a:cs typeface="Times New Roman" panose="02020603050405020304" pitchFamily="18" charset="0"/>
              </a:rPr>
              <a:t>The algorithm also fails at higher FPS for more accurate detection of objects. </a:t>
            </a:r>
          </a:p>
          <a:p>
            <a:pPr lvl="1">
              <a:lnSpc>
                <a:spcPct val="100000"/>
              </a:lnSpc>
            </a:pPr>
            <a:r>
              <a:rPr lang="en-IN" sz="1400" dirty="0">
                <a:latin typeface="Times New Roman" panose="02020603050405020304" pitchFamily="18" charset="0"/>
                <a:cs typeface="Times New Roman" panose="02020603050405020304" pitchFamily="18" charset="0"/>
              </a:rPr>
              <a:t>This is due to the fact that it is very difficult to determine the Non-Maximal Suppression ratio at higher FPS. </a:t>
            </a:r>
          </a:p>
          <a:p>
            <a:pPr marL="800100" lvl="2" indent="-342900">
              <a:spcBef>
                <a:spcPts val="1000"/>
              </a:spcBef>
            </a:pPr>
            <a:endParaRPr lang="en-IN" sz="1400" dirty="0">
              <a:latin typeface="Times New Roman" panose="02020603050405020304" pitchFamily="18" charset="0"/>
              <a:cs typeface="Times New Roman" panose="02020603050405020304" pitchFamily="18" charset="0"/>
            </a:endParaRPr>
          </a:p>
          <a:p>
            <a:endParaRPr lang="en-IN" dirty="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47</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514637"/>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Observations</a:t>
            </a:r>
          </a:p>
        </p:txBody>
      </p:sp>
    </p:spTree>
    <p:extLst>
      <p:ext uri="{BB962C8B-B14F-4D97-AF65-F5344CB8AC3E}">
        <p14:creationId xmlns:p14="http://schemas.microsoft.com/office/powerpoint/2010/main" val="343230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48</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460839"/>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Observations </a:t>
            </a:r>
          </a:p>
        </p:txBody>
      </p:sp>
      <p:sp>
        <p:nvSpPr>
          <p:cNvPr id="2" name="TextBox 1">
            <a:extLst>
              <a:ext uri="{FF2B5EF4-FFF2-40B4-BE49-F238E27FC236}">
                <a16:creationId xmlns:a16="http://schemas.microsoft.com/office/drawing/2014/main" id="{AAD8FBD9-7D87-4F49-971F-484A008623FC}"/>
              </a:ext>
            </a:extLst>
          </p:cNvPr>
          <p:cNvSpPr txBox="1"/>
          <p:nvPr/>
        </p:nvSpPr>
        <p:spPr>
          <a:xfrm>
            <a:off x="683492" y="1200727"/>
            <a:ext cx="10897176" cy="2690480"/>
          </a:xfrm>
          <a:prstGeom prst="rect">
            <a:avLst/>
          </a:prstGeom>
          <a:noFill/>
        </p:spPr>
        <p:txBody>
          <a:bodyPr wrap="square" rtlCol="0">
            <a:spAutoFit/>
          </a:bodyPr>
          <a:lstStyle/>
          <a:p>
            <a:pPr marL="342900" indent="-342900">
              <a:buFont typeface="+mj-lt"/>
              <a:buAutoNum type="arabicPeriod" startAt="3"/>
            </a:pPr>
            <a:r>
              <a:rPr lang="en-IN" dirty="0"/>
              <a:t>Vehicle to vehicle communication system</a:t>
            </a:r>
          </a:p>
          <a:p>
            <a:pPr marL="685800" lvl="1" indent="-228600">
              <a:spcBef>
                <a:spcPts val="500"/>
              </a:spcBef>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It is observed that the proposed V2V System is highly directional. i.e., the photo sensor is to be aligned with the LED in a single line. </a:t>
            </a:r>
          </a:p>
          <a:p>
            <a:pPr marL="685800" lvl="1" indent="-228600">
              <a:spcBef>
                <a:spcPts val="500"/>
              </a:spcBef>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The reception is not possible if they are not in the same line. </a:t>
            </a:r>
          </a:p>
          <a:p>
            <a:pPr marL="685800" lvl="1" indent="-228600">
              <a:spcBef>
                <a:spcPts val="500"/>
              </a:spcBef>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The automation of the serial writing of the transmitted string is difficult as the python is not compatible with Arduino but by using some libraries it can be achieved. </a:t>
            </a:r>
          </a:p>
          <a:p>
            <a:pPr marL="685800" lvl="1" indent="-228600">
              <a:spcBef>
                <a:spcPts val="500"/>
              </a:spcBef>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The range of the proposed system is very short and it can be extended by using mirroring techniques as well as high power LED to transmit data. </a:t>
            </a:r>
          </a:p>
          <a:p>
            <a:pPr marL="685800" lvl="1" indent="-228600">
              <a:spcBef>
                <a:spcPts val="500"/>
              </a:spcBef>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Since the transmission and reception is highly directional, laser can also be used in place of LED. This will yield in higher accuracy and less latency when compared to LED.</a:t>
            </a:r>
          </a:p>
          <a:p>
            <a:pPr marL="342900" indent="-342900">
              <a:buFont typeface="+mj-lt"/>
              <a:buAutoNum type="arabicPeriod" startAt="3"/>
            </a:pPr>
            <a:endParaRPr lang="en-IN" dirty="0"/>
          </a:p>
        </p:txBody>
      </p:sp>
    </p:spTree>
    <p:extLst>
      <p:ext uri="{BB962C8B-B14F-4D97-AF65-F5344CB8AC3E}">
        <p14:creationId xmlns:p14="http://schemas.microsoft.com/office/powerpoint/2010/main" val="3851502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IN" sz="800">
                <a:latin typeface="Playfair Display"/>
                <a:ea typeface="Playfair Display"/>
                <a:cs typeface="Playfair Display"/>
                <a:sym typeface="Playfair Display"/>
              </a:rPr>
              <a:t>Go, change the world</a:t>
            </a:r>
            <a:endParaRPr lang="en-IN" sz="800"/>
          </a:p>
        </p:txBody>
      </p:sp>
      <p:sp>
        <p:nvSpPr>
          <p:cNvPr id="8" name="Text Placeholder 7">
            <a:extLst>
              <a:ext uri="{FF2B5EF4-FFF2-40B4-BE49-F238E27FC236}">
                <a16:creationId xmlns:a16="http://schemas.microsoft.com/office/drawing/2014/main" id="{AEA0CA84-8B25-47A6-BF89-0D347E0EB5C0}"/>
              </a:ext>
            </a:extLst>
          </p:cNvPr>
          <p:cNvSpPr>
            <a:spLocks noGrp="1"/>
          </p:cNvSpPr>
          <p:nvPr>
            <p:ph type="body" idx="1"/>
          </p:nvPr>
        </p:nvSpPr>
        <p:spPr>
          <a:xfrm>
            <a:off x="414915" y="933885"/>
            <a:ext cx="5157787" cy="823912"/>
          </a:xfrm>
        </p:spPr>
        <p:txBody>
          <a:bodyPr/>
          <a:lstStyle/>
          <a:p>
            <a:pPr marL="457200" indent="-457200">
              <a:buFont typeface="+mj-lt"/>
              <a:buAutoNum type="arabicPeriod"/>
            </a:pPr>
            <a:r>
              <a:rPr lang="en-IN" b="0" dirty="0"/>
              <a:t>Throughput</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37853D58-BCFF-4D49-9892-6BF1AF313B02}"/>
                  </a:ext>
                </a:extLst>
              </p:cNvPr>
              <p:cNvSpPr>
                <a:spLocks noGrp="1"/>
              </p:cNvSpPr>
              <p:nvPr>
                <p:ph sz="half" idx="2"/>
              </p:nvPr>
            </p:nvSpPr>
            <p:spPr>
              <a:xfrm>
                <a:off x="839788" y="1968722"/>
                <a:ext cx="5157787" cy="4220941"/>
              </a:xfrm>
            </p:spPr>
            <p:txBody>
              <a:bodyPr>
                <a:normAutofit/>
              </a:bodyPr>
              <a:lstStyle/>
              <a:p>
                <a:r>
                  <a:rPr lang="en-IN" sz="1800" dirty="0"/>
                  <a:t>It is given by the formula : </a:t>
                </a:r>
              </a:p>
              <a:p>
                <a:pPr marL="0" indent="0">
                  <a:buNone/>
                </a:pPr>
                <a:endParaRPr lang="en-IN" sz="1800" dirty="0"/>
              </a:p>
              <a:p>
                <a:pPr marL="0" indent="0" algn="ctr">
                  <a:buNone/>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𝑇h𝑟𝑜𝑢𝑔h𝑝𝑢𝑡</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𝑁𝑢𝑚𝑏𝑒𝑟</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𝑚𝑒𝑠𝑠𝑎𝑔𝑒𝑠</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𝑟𝑒𝑐𝑒𝑖𝑣𝑒𝑑</m:t>
                          </m:r>
                        </m:num>
                        <m:den>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𝑇𝑜𝑡𝑎𝑙</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𝑛𝑢𝑚𝑏𝑒𝑟</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𝑚𝑒𝑠𝑠𝑎𝑔𝑒𝑠</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𝑠𝑒𝑛𝑡</m:t>
                          </m:r>
                        </m:den>
                      </m:f>
                    </m:oMath>
                  </m:oMathPara>
                </a14:m>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pPr marL="0" indent="0">
                  <a:buNone/>
                </a:pPr>
                <a:r>
                  <a:rPr lang="en-IN" sz="1800" dirty="0"/>
                  <a:t> </a:t>
                </a:r>
              </a:p>
              <a:p>
                <a:r>
                  <a:rPr lang="en-IN" sz="1800" dirty="0"/>
                  <a:t>The throughput of the system solely depends on the alignment of transmitter and receiver.</a:t>
                </a:r>
              </a:p>
              <a:p>
                <a:r>
                  <a:rPr lang="en-IN" sz="1800" dirty="0"/>
                  <a:t>The throughput varies from 83% to 100% depending on the above parameter.</a:t>
                </a:r>
              </a:p>
              <a:p>
                <a:r>
                  <a:rPr lang="en-IN" sz="1800" dirty="0"/>
                  <a:t>From figures 30 and 31, throughput is 83.33%.</a:t>
                </a:r>
              </a:p>
            </p:txBody>
          </p:sp>
        </mc:Choice>
        <mc:Fallback xmlns="">
          <p:sp>
            <p:nvSpPr>
              <p:cNvPr id="9" name="Content Placeholder 8">
                <a:extLst>
                  <a:ext uri="{FF2B5EF4-FFF2-40B4-BE49-F238E27FC236}">
                    <a16:creationId xmlns:a16="http://schemas.microsoft.com/office/drawing/2014/main" id="{37853D58-BCFF-4D49-9892-6BF1AF313B02}"/>
                  </a:ext>
                </a:extLst>
              </p:cNvPr>
              <p:cNvSpPr>
                <a:spLocks noGrp="1" noRot="1" noChangeAspect="1" noMove="1" noResize="1" noEditPoints="1" noAdjustHandles="1" noChangeArrowheads="1" noChangeShapeType="1" noTextEdit="1"/>
              </p:cNvSpPr>
              <p:nvPr>
                <p:ph sz="half" idx="2"/>
              </p:nvPr>
            </p:nvSpPr>
            <p:spPr>
              <a:xfrm>
                <a:off x="839788" y="1968722"/>
                <a:ext cx="5157787" cy="4220941"/>
              </a:xfrm>
              <a:blipFill>
                <a:blip r:embed="rId4"/>
                <a:stretch>
                  <a:fillRect l="-827" t="-1445"/>
                </a:stretch>
              </a:blipFill>
            </p:spPr>
            <p:txBody>
              <a:bodyPr/>
              <a:lstStyle/>
              <a:p>
                <a:r>
                  <a:rPr lang="en-IN">
                    <a:noFill/>
                  </a:rPr>
                  <a:t> </a:t>
                </a:r>
              </a:p>
            </p:txBody>
          </p:sp>
        </mc:Fallback>
      </mc:AlternateContent>
      <p:sp>
        <p:nvSpPr>
          <p:cNvPr id="10" name="Text Placeholder 9">
            <a:extLst>
              <a:ext uri="{FF2B5EF4-FFF2-40B4-BE49-F238E27FC236}">
                <a16:creationId xmlns:a16="http://schemas.microsoft.com/office/drawing/2014/main" id="{37664A3E-5C00-43B7-8C15-0209CCAEE787}"/>
              </a:ext>
            </a:extLst>
          </p:cNvPr>
          <p:cNvSpPr>
            <a:spLocks noGrp="1"/>
          </p:cNvSpPr>
          <p:nvPr>
            <p:ph type="body" sz="quarter" idx="3"/>
          </p:nvPr>
        </p:nvSpPr>
        <p:spPr>
          <a:xfrm>
            <a:off x="6108953" y="859784"/>
            <a:ext cx="5183188" cy="823912"/>
          </a:xfrm>
        </p:spPr>
        <p:txBody>
          <a:bodyPr/>
          <a:lstStyle/>
          <a:p>
            <a:pPr marL="457200" indent="-457200">
              <a:buFont typeface="+mj-lt"/>
              <a:buAutoNum type="arabicPeriod" startAt="2"/>
            </a:pPr>
            <a:r>
              <a:rPr lang="en-IN" b="0" dirty="0"/>
              <a:t>Delay </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DB92752B-9824-4301-9D6D-8463AC838E57}"/>
                  </a:ext>
                </a:extLst>
              </p:cNvPr>
              <p:cNvSpPr>
                <a:spLocks noGrp="1"/>
              </p:cNvSpPr>
              <p:nvPr>
                <p:ph sz="quarter" idx="4"/>
              </p:nvPr>
            </p:nvSpPr>
            <p:spPr>
              <a:xfrm>
                <a:off x="6172199" y="1903712"/>
                <a:ext cx="5742709" cy="4285951"/>
              </a:xfrm>
            </p:spPr>
            <p:txBody>
              <a:bodyPr>
                <a:normAutofit/>
              </a:bodyPr>
              <a:lstStyle/>
              <a:p>
                <a:r>
                  <a:rPr lang="en-IN" sz="1800" dirty="0"/>
                  <a:t>It is the time taken to receive the data after transmission.</a:t>
                </a:r>
              </a:p>
              <a:p>
                <a:r>
                  <a:rPr lang="en-IN" sz="1800" dirty="0"/>
                  <a:t>It is given by : </a:t>
                </a:r>
              </a:p>
              <a:p>
                <a:pPr marL="0" indent="0">
                  <a:buNone/>
                </a:pPr>
                <a:endParaRPr lang="en-IN" sz="1800" dirty="0"/>
              </a:p>
              <a:p>
                <a:pPr marL="0" indent="0">
                  <a:buNone/>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𝐷𝑒𝑙𝑎𝑦</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𝑅𝑒𝑐𝑒𝑝𝑡𝑖𝑜𝑛</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𝑡𝑖𝑚𝑒</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𝑇𝑟𝑎𝑛𝑠𝑚𝑖𝑠𝑠𝑖𝑜𝑛</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t>𝑡𝑖𝑚𝑒</m:t>
                      </m:r>
                    </m:oMath>
                  </m:oMathPara>
                </a14:m>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pPr marL="0" indent="0">
                  <a:buNone/>
                </a:pPr>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r>
                  <a:rPr lang="en-IN" sz="1800" dirty="0"/>
                  <a:t> Table 1 represents the delay calculations of the system</a:t>
                </a:r>
              </a:p>
              <a:p>
                <a:pPr marL="0" indent="0">
                  <a:buNone/>
                </a:pPr>
                <a:r>
                  <a:rPr lang="en-IN" sz="1800" dirty="0"/>
                  <a:t> </a:t>
                </a:r>
              </a:p>
            </p:txBody>
          </p:sp>
        </mc:Choice>
        <mc:Fallback xmlns="">
          <p:sp>
            <p:nvSpPr>
              <p:cNvPr id="11" name="Content Placeholder 10">
                <a:extLst>
                  <a:ext uri="{FF2B5EF4-FFF2-40B4-BE49-F238E27FC236}">
                    <a16:creationId xmlns:a16="http://schemas.microsoft.com/office/drawing/2014/main" id="{DB92752B-9824-4301-9D6D-8463AC838E57}"/>
                  </a:ext>
                </a:extLst>
              </p:cNvPr>
              <p:cNvSpPr>
                <a:spLocks noGrp="1" noRot="1" noChangeAspect="1" noMove="1" noResize="1" noEditPoints="1" noAdjustHandles="1" noChangeArrowheads="1" noChangeShapeType="1" noTextEdit="1"/>
              </p:cNvSpPr>
              <p:nvPr>
                <p:ph sz="quarter" idx="4"/>
              </p:nvPr>
            </p:nvSpPr>
            <p:spPr>
              <a:xfrm>
                <a:off x="6172199" y="1903712"/>
                <a:ext cx="5742709" cy="4285951"/>
              </a:xfrm>
              <a:blipFill>
                <a:blip r:embed="rId5"/>
                <a:stretch>
                  <a:fillRect l="-636" t="-1280" r="-848"/>
                </a:stretch>
              </a:blipFill>
            </p:spPr>
            <p:txBody>
              <a:bodyPr/>
              <a:lstStyle/>
              <a:p>
                <a:r>
                  <a:rPr lang="en-IN">
                    <a:noFill/>
                  </a:rPr>
                  <a:t> </a:t>
                </a:r>
              </a:p>
            </p:txBody>
          </p:sp>
        </mc:Fallback>
      </mc:AlternateContent>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smtClean="0">
                <a:solidFill>
                  <a:srgbClr val="898989"/>
                </a:solidFill>
                <a:latin typeface="Calibri"/>
                <a:ea typeface="Calibri"/>
                <a:cs typeface="Calibri"/>
                <a:sym typeface="Calibri"/>
              </a:rPr>
              <a:t>49</a:t>
            </a:fld>
            <a:endParaRPr lang="en"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6"/>
            <a:ext cx="10515600" cy="514636"/>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Calculation of Throughput and Delay</a:t>
            </a:r>
          </a:p>
        </p:txBody>
      </p:sp>
      <p:graphicFrame>
        <p:nvGraphicFramePr>
          <p:cNvPr id="12" name="Table 11">
            <a:extLst>
              <a:ext uri="{FF2B5EF4-FFF2-40B4-BE49-F238E27FC236}">
                <a16:creationId xmlns:a16="http://schemas.microsoft.com/office/drawing/2014/main" id="{BEE90474-047F-4FCD-9162-496F935A8E33}"/>
              </a:ext>
            </a:extLst>
          </p:cNvPr>
          <p:cNvGraphicFramePr>
            <a:graphicFrameLocks noGrp="1"/>
          </p:cNvGraphicFramePr>
          <p:nvPr>
            <p:extLst>
              <p:ext uri="{D42A27DB-BD31-4B8C-83A1-F6EECF244321}">
                <p14:modId xmlns:p14="http://schemas.microsoft.com/office/powerpoint/2010/main" val="3971204794"/>
              </p:ext>
            </p:extLst>
          </p:nvPr>
        </p:nvGraphicFramePr>
        <p:xfrm>
          <a:off x="6363855" y="4129569"/>
          <a:ext cx="5483488" cy="2363305"/>
        </p:xfrm>
        <a:graphic>
          <a:graphicData uri="http://schemas.openxmlformats.org/drawingml/2006/table">
            <a:tbl>
              <a:tblPr firstRow="1" firstCol="1" bandRow="1">
                <a:tableStyleId>{5C22544A-7EE6-4342-B048-85BDC9FD1C3A}</a:tableStyleId>
              </a:tblPr>
              <a:tblGrid>
                <a:gridCol w="2309090">
                  <a:extLst>
                    <a:ext uri="{9D8B030D-6E8A-4147-A177-3AD203B41FA5}">
                      <a16:colId xmlns:a16="http://schemas.microsoft.com/office/drawing/2014/main" val="873756659"/>
                    </a:ext>
                  </a:extLst>
                </a:gridCol>
                <a:gridCol w="2099989">
                  <a:extLst>
                    <a:ext uri="{9D8B030D-6E8A-4147-A177-3AD203B41FA5}">
                      <a16:colId xmlns:a16="http://schemas.microsoft.com/office/drawing/2014/main" val="2303539890"/>
                    </a:ext>
                  </a:extLst>
                </a:gridCol>
                <a:gridCol w="1074409">
                  <a:extLst>
                    <a:ext uri="{9D8B030D-6E8A-4147-A177-3AD203B41FA5}">
                      <a16:colId xmlns:a16="http://schemas.microsoft.com/office/drawing/2014/main" val="1721098987"/>
                    </a:ext>
                  </a:extLst>
                </a:gridCol>
              </a:tblGrid>
              <a:tr h="911190">
                <a:tc>
                  <a:txBody>
                    <a:bodyPr/>
                    <a:lstStyle/>
                    <a:p>
                      <a:pPr marR="53975" algn="ctr">
                        <a:lnSpc>
                          <a:spcPct val="115000"/>
                        </a:lnSpc>
                        <a:spcAft>
                          <a:spcPts val="1000"/>
                        </a:spcAft>
                      </a:pPr>
                      <a:r>
                        <a:rPr lang="en-IN" sz="1200">
                          <a:effectLst/>
                        </a:rPr>
                        <a:t>Transmission time (HH:MM: SS.ms)</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Reception Time (HH:MM: SS.ms)</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Delay (ms)</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8238999"/>
                  </a:ext>
                </a:extLst>
              </a:tr>
              <a:tr h="290423">
                <a:tc>
                  <a:txBody>
                    <a:bodyPr/>
                    <a:lstStyle/>
                    <a:p>
                      <a:pPr marR="53975" algn="ctr">
                        <a:lnSpc>
                          <a:spcPct val="115000"/>
                        </a:lnSpc>
                        <a:spcAft>
                          <a:spcPts val="1000"/>
                        </a:spcAft>
                      </a:pPr>
                      <a:r>
                        <a:rPr lang="en-IN" sz="1200">
                          <a:effectLst/>
                        </a:rPr>
                        <a:t>21:31:58.298</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21:31:58.348</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0.05</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803282"/>
                  </a:ext>
                </a:extLst>
              </a:tr>
              <a:tr h="290423">
                <a:tc>
                  <a:txBody>
                    <a:bodyPr/>
                    <a:lstStyle/>
                    <a:p>
                      <a:pPr marR="53975" algn="ctr">
                        <a:lnSpc>
                          <a:spcPct val="115000"/>
                        </a:lnSpc>
                        <a:spcAft>
                          <a:spcPts val="1000"/>
                        </a:spcAft>
                      </a:pPr>
                      <a:r>
                        <a:rPr lang="en-IN" sz="1200">
                          <a:effectLst/>
                        </a:rPr>
                        <a:t>21:32:09.659</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21:32:09.823</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0.164</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15676980"/>
                  </a:ext>
                </a:extLst>
              </a:tr>
              <a:tr h="290423">
                <a:tc>
                  <a:txBody>
                    <a:bodyPr/>
                    <a:lstStyle/>
                    <a:p>
                      <a:pPr marR="53975" algn="ctr">
                        <a:lnSpc>
                          <a:spcPct val="115000"/>
                        </a:lnSpc>
                        <a:spcAft>
                          <a:spcPts val="1000"/>
                        </a:spcAft>
                      </a:pPr>
                      <a:r>
                        <a:rPr lang="en-IN" sz="1200">
                          <a:effectLst/>
                        </a:rPr>
                        <a:t>21:32:22.587</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21:32:22.913</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0.326</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2234208"/>
                  </a:ext>
                </a:extLst>
              </a:tr>
              <a:tr h="290423">
                <a:tc>
                  <a:txBody>
                    <a:bodyPr/>
                    <a:lstStyle/>
                    <a:p>
                      <a:pPr marR="53975" algn="ctr">
                        <a:lnSpc>
                          <a:spcPct val="115000"/>
                        </a:lnSpc>
                        <a:spcAft>
                          <a:spcPts val="1000"/>
                        </a:spcAft>
                      </a:pPr>
                      <a:r>
                        <a:rPr lang="en-IN" sz="1200">
                          <a:effectLst/>
                        </a:rPr>
                        <a:t>21:32:37.401</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21:32:31.598</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0.197</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9544109"/>
                  </a:ext>
                </a:extLst>
              </a:tr>
              <a:tr h="290423">
                <a:tc>
                  <a:txBody>
                    <a:bodyPr/>
                    <a:lstStyle/>
                    <a:p>
                      <a:pPr marR="53975" algn="ctr">
                        <a:lnSpc>
                          <a:spcPct val="115000"/>
                        </a:lnSpc>
                        <a:spcAft>
                          <a:spcPts val="1000"/>
                        </a:spcAft>
                      </a:pPr>
                      <a:r>
                        <a:rPr lang="en-IN" sz="1200">
                          <a:effectLst/>
                        </a:rPr>
                        <a:t>21:33:01.605</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a:effectLst/>
                        </a:rPr>
                        <a:t>21:33:02.018</a:t>
                      </a:r>
                      <a:endParaRPr lang="en-IN" sz="1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R="53975" algn="ctr">
                        <a:lnSpc>
                          <a:spcPct val="115000"/>
                        </a:lnSpc>
                        <a:spcAft>
                          <a:spcPts val="1000"/>
                        </a:spcAft>
                      </a:pPr>
                      <a:r>
                        <a:rPr lang="en-IN" sz="1200" dirty="0">
                          <a:effectLst/>
                        </a:rPr>
                        <a:t>0.413</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1215684"/>
                  </a:ext>
                </a:extLst>
              </a:tr>
            </a:tbl>
          </a:graphicData>
        </a:graphic>
      </p:graphicFrame>
    </p:spTree>
    <p:extLst>
      <p:ext uri="{BB962C8B-B14F-4D97-AF65-F5344CB8AC3E}">
        <p14:creationId xmlns:p14="http://schemas.microsoft.com/office/powerpoint/2010/main" val="157673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36C243C7-F981-4FA9-ACF4-323F9ED8580B}"/>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Vehicle to Vehicle Communication</a:t>
            </a:r>
          </a:p>
        </p:txBody>
      </p:sp>
      <p:sp>
        <p:nvSpPr>
          <p:cNvPr id="15" name="Content Placeholder 3">
            <a:extLst>
              <a:ext uri="{FF2B5EF4-FFF2-40B4-BE49-F238E27FC236}">
                <a16:creationId xmlns:a16="http://schemas.microsoft.com/office/drawing/2014/main" id="{C26CC87D-3BF3-49BF-A750-3986CD4234D0}"/>
              </a:ext>
            </a:extLst>
          </p:cNvPr>
          <p:cNvSpPr txBox="1">
            <a:spLocks/>
          </p:cNvSpPr>
          <p:nvPr/>
        </p:nvSpPr>
        <p:spPr>
          <a:xfrm>
            <a:off x="710782" y="1174392"/>
            <a:ext cx="5181600" cy="435133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latin typeface="Times New Roman" panose="02020603050405020304" pitchFamily="18" charset="0"/>
                <a:ea typeface="Times New Roman" panose="02020603050405020304" pitchFamily="18" charset="0"/>
              </a:rPr>
              <a:t>Vehicle-to-vehicle (V2V) communications comprises a wireless network where automobiles send messages to each other with information about what they’re doing. </a:t>
            </a:r>
          </a:p>
          <a:p>
            <a:pPr>
              <a:lnSpc>
                <a:spcPct val="150000"/>
              </a:lnSpc>
            </a:pPr>
            <a:r>
              <a:rPr lang="en-IN" sz="1800" dirty="0">
                <a:latin typeface="Times New Roman" panose="02020603050405020304" pitchFamily="18" charset="0"/>
                <a:ea typeface="Times New Roman" panose="02020603050405020304" pitchFamily="18" charset="0"/>
              </a:rPr>
              <a:t>This helps in avoiding crashes/accidents, easing road congestions and also improving environmental standards. </a:t>
            </a:r>
          </a:p>
          <a:p>
            <a:pPr>
              <a:lnSpc>
                <a:spcPct val="150000"/>
              </a:lnSpc>
            </a:pPr>
            <a:r>
              <a:rPr lang="en-IN" sz="1800" dirty="0">
                <a:latin typeface="Times New Roman" panose="02020603050405020304" pitchFamily="18" charset="0"/>
                <a:ea typeface="Times New Roman" panose="02020603050405020304" pitchFamily="18" charset="0"/>
              </a:rPr>
              <a:t>The V2V communications target Automotive Industries, Smart Cities etc. </a:t>
            </a:r>
            <a:endParaRPr lang="en-IN" dirty="0"/>
          </a:p>
        </p:txBody>
      </p:sp>
      <p:pic>
        <p:nvPicPr>
          <p:cNvPr id="16" name="Content Placeholder 6">
            <a:extLst>
              <a:ext uri="{FF2B5EF4-FFF2-40B4-BE49-F238E27FC236}">
                <a16:creationId xmlns:a16="http://schemas.microsoft.com/office/drawing/2014/main" id="{039F260B-9D03-40C8-9FF5-13C19015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013" y="1692301"/>
            <a:ext cx="5181600" cy="2860675"/>
          </a:xfrm>
          <a:prstGeom prst="rect">
            <a:avLst/>
          </a:prstGeom>
        </p:spPr>
      </p:pic>
    </p:spTree>
    <p:extLst>
      <p:ext uri="{BB962C8B-B14F-4D97-AF65-F5344CB8AC3E}">
        <p14:creationId xmlns:p14="http://schemas.microsoft.com/office/powerpoint/2010/main" val="2648809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50</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Conclusion</a:t>
            </a:r>
          </a:p>
        </p:txBody>
      </p:sp>
      <p:sp>
        <p:nvSpPr>
          <p:cNvPr id="2" name="TextBox 1">
            <a:extLst>
              <a:ext uri="{FF2B5EF4-FFF2-40B4-BE49-F238E27FC236}">
                <a16:creationId xmlns:a16="http://schemas.microsoft.com/office/drawing/2014/main" id="{8E9FD975-EBF5-4E48-B391-F93CDD7A2AE6}"/>
              </a:ext>
            </a:extLst>
          </p:cNvPr>
          <p:cNvSpPr txBox="1"/>
          <p:nvPr/>
        </p:nvSpPr>
        <p:spPr>
          <a:xfrm>
            <a:off x="838200" y="988290"/>
            <a:ext cx="11009143" cy="4743863"/>
          </a:xfrm>
          <a:prstGeom prst="rect">
            <a:avLst/>
          </a:prstGeom>
          <a:noFill/>
        </p:spPr>
        <p:txBody>
          <a:bodyPr wrap="square" rtlCol="0">
            <a:spAutoFit/>
          </a:bodyPr>
          <a:lstStyle/>
          <a:p>
            <a:pPr marR="53975" algn="just">
              <a:lnSpc>
                <a:spcPct val="150000"/>
              </a:lnSpc>
              <a:spcBef>
                <a:spcPts val="1000"/>
              </a:spcBef>
              <a:spcAft>
                <a:spcPts val="1000"/>
              </a:spcAft>
              <a:buFont typeface="Arial" panose="020B0604020202020204" pitchFamily="34" charset="0"/>
              <a:tabLst>
                <a:tab pos="180340" algn="l"/>
              </a:tabLst>
            </a:pPr>
            <a:r>
              <a:rPr lang="en-IN" dirty="0"/>
              <a:t>The usage of VLC system for vehicular communication has major advantages and can be most effective when compared to present RF technology systems. It can be concluded that the VLC uses unlicensed band for communication. The bandwidth provided is greater when compared to existing RF technologies.</a:t>
            </a:r>
          </a:p>
          <a:p>
            <a:pPr marR="53975" algn="just">
              <a:lnSpc>
                <a:spcPct val="90000"/>
              </a:lnSpc>
              <a:spcBef>
                <a:spcPts val="1000"/>
              </a:spcBef>
              <a:spcAft>
                <a:spcPts val="1000"/>
              </a:spcAft>
              <a:buFont typeface="Arial" panose="020B0604020202020204" pitchFamily="34" charset="0"/>
            </a:pPr>
            <a:r>
              <a:rPr lang="en-IN" dirty="0"/>
              <a:t>The other advantages include – </a:t>
            </a:r>
          </a:p>
          <a:p>
            <a:pPr marL="742950" marR="53975" lvl="1" indent="-285750" algn="just">
              <a:lnSpc>
                <a:spcPct val="90000"/>
              </a:lnSpc>
              <a:spcBef>
                <a:spcPts val="1000"/>
              </a:spcBef>
              <a:buFont typeface="Arial" panose="020B0604020202020204" pitchFamily="34" charset="0"/>
              <a:buAutoNum type="alphaLcPeriod"/>
            </a:pPr>
            <a:r>
              <a:rPr lang="en-IN" dirty="0"/>
              <a:t>There is no electro-magnetic interference.</a:t>
            </a:r>
          </a:p>
          <a:p>
            <a:pPr marL="742950" marR="53975" lvl="1" indent="-285750" algn="just">
              <a:lnSpc>
                <a:spcPct val="90000"/>
              </a:lnSpc>
              <a:spcBef>
                <a:spcPts val="1000"/>
              </a:spcBef>
              <a:buFont typeface="Arial" panose="020B0604020202020204" pitchFamily="34" charset="0"/>
              <a:buAutoNum type="alphaLcPeriod"/>
            </a:pPr>
            <a:r>
              <a:rPr lang="en-IN" dirty="0"/>
              <a:t>There is less power consumption</a:t>
            </a:r>
          </a:p>
          <a:p>
            <a:pPr marL="742950" marR="53975" lvl="1" indent="-285750" algn="just">
              <a:lnSpc>
                <a:spcPct val="90000"/>
              </a:lnSpc>
              <a:spcBef>
                <a:spcPts val="1000"/>
              </a:spcBef>
              <a:buFont typeface="Arial" panose="020B0604020202020204" pitchFamily="34" charset="0"/>
              <a:buAutoNum type="alphaLcPeriod"/>
            </a:pPr>
            <a:r>
              <a:rPr lang="en-IN" dirty="0"/>
              <a:t>More secure due to LOS communication.</a:t>
            </a:r>
          </a:p>
          <a:p>
            <a:pPr marL="742950" marR="53975" lvl="1" indent="-285750" algn="just">
              <a:lnSpc>
                <a:spcPct val="90000"/>
              </a:lnSpc>
              <a:spcBef>
                <a:spcPts val="1000"/>
              </a:spcBef>
              <a:buFont typeface="Arial" panose="020B0604020202020204" pitchFamily="34" charset="0"/>
              <a:buAutoNum type="alphaLcPeriod"/>
            </a:pPr>
            <a:r>
              <a:rPr lang="en-IN" dirty="0"/>
              <a:t>Less or no risk because of lesser consumption of transmission power.</a:t>
            </a:r>
          </a:p>
          <a:p>
            <a:pPr marL="742950" marR="53975" lvl="1" indent="-285750" algn="just">
              <a:lnSpc>
                <a:spcPct val="90000"/>
              </a:lnSpc>
              <a:spcBef>
                <a:spcPts val="1000"/>
              </a:spcBef>
              <a:buFont typeface="Arial" panose="020B0604020202020204" pitchFamily="34" charset="0"/>
              <a:buAutoNum type="alphaLcPeriod"/>
            </a:pPr>
            <a:r>
              <a:rPr lang="en-IN" dirty="0"/>
              <a:t>Installation complexity is very less.</a:t>
            </a:r>
          </a:p>
          <a:p>
            <a:pPr marL="742950" marR="53975" lvl="1" indent="-285750" algn="just">
              <a:lnSpc>
                <a:spcPct val="90000"/>
              </a:lnSpc>
              <a:spcBef>
                <a:spcPts val="1000"/>
              </a:spcBef>
              <a:spcAft>
                <a:spcPts val="1000"/>
              </a:spcAft>
              <a:buFont typeface="Arial" panose="020B0604020202020204" pitchFamily="34" charset="0"/>
              <a:buAutoNum type="alphaLcPeriod"/>
            </a:pPr>
            <a:r>
              <a:rPr lang="en-IN" dirty="0"/>
              <a:t>Power amplifier is not required.</a:t>
            </a:r>
          </a:p>
          <a:p>
            <a:pPr>
              <a:lnSpc>
                <a:spcPct val="90000"/>
              </a:lnSpc>
              <a:spcBef>
                <a:spcPts val="1000"/>
              </a:spcBef>
              <a:buFont typeface="Arial" panose="020B0604020202020204" pitchFamily="34" charset="0"/>
            </a:pPr>
            <a:r>
              <a:rPr lang="en-IN" dirty="0"/>
              <a:t>DSRC for better communication with less outdoor noise considerations</a:t>
            </a:r>
            <a:r>
              <a:rPr lang="en-IN" sz="1200" dirty="0">
                <a:effectLst/>
                <a:latin typeface="Times New Roman" panose="02020603050405020304" pitchFamily="18" charset="0"/>
                <a:ea typeface="Times New Roman" panose="02020603050405020304" pitchFamily="18" charset="0"/>
              </a:rPr>
              <a:t>.</a:t>
            </a:r>
            <a:endParaRPr lang="en-IN" dirty="0"/>
          </a:p>
        </p:txBody>
      </p:sp>
    </p:spTree>
    <p:extLst>
      <p:ext uri="{BB962C8B-B14F-4D97-AF65-F5344CB8AC3E}">
        <p14:creationId xmlns:p14="http://schemas.microsoft.com/office/powerpoint/2010/main" val="3897499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dirty="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51" name="Google Shape;851;g8c27d4ce30_7_63"/>
          <p:cNvSpPr txBox="1">
            <a:spLocks noGrp="1"/>
          </p:cNvSpPr>
          <p:nvPr>
            <p:ph type="sldNum" sz="quarter"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51</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14" name="Title 1">
            <a:extLst>
              <a:ext uri="{FF2B5EF4-FFF2-40B4-BE49-F238E27FC236}">
                <a16:creationId xmlns:a16="http://schemas.microsoft.com/office/drawing/2014/main" id="{C24FF0F9-EE6D-4CB4-8383-622512027BD3}"/>
              </a:ext>
            </a:extLst>
          </p:cNvPr>
          <p:cNvSpPr txBox="1">
            <a:spLocks/>
          </p:cNvSpPr>
          <p:nvPr/>
        </p:nvSpPr>
        <p:spPr>
          <a:xfrm>
            <a:off x="838200" y="365126"/>
            <a:ext cx="10515600" cy="483832"/>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Future Scope</a:t>
            </a:r>
          </a:p>
        </p:txBody>
      </p:sp>
      <p:sp>
        <p:nvSpPr>
          <p:cNvPr id="2" name="TextBox 1">
            <a:extLst>
              <a:ext uri="{FF2B5EF4-FFF2-40B4-BE49-F238E27FC236}">
                <a16:creationId xmlns:a16="http://schemas.microsoft.com/office/drawing/2014/main" id="{14A4C7D7-3EF2-442C-AE18-5A9B90AF62CD}"/>
              </a:ext>
            </a:extLst>
          </p:cNvPr>
          <p:cNvSpPr txBox="1"/>
          <p:nvPr/>
        </p:nvSpPr>
        <p:spPr>
          <a:xfrm>
            <a:off x="729673" y="1016000"/>
            <a:ext cx="10972800" cy="4719241"/>
          </a:xfrm>
          <a:prstGeom prst="rect">
            <a:avLst/>
          </a:prstGeom>
          <a:noFill/>
        </p:spPr>
        <p:txBody>
          <a:bodyPr wrap="square" rtlCol="0">
            <a:spAutoFit/>
          </a:bodyPr>
          <a:lstStyle/>
          <a:p>
            <a:pPr marR="53975" algn="just">
              <a:lnSpc>
                <a:spcPct val="150000"/>
              </a:lnSpc>
              <a:spcBef>
                <a:spcPts val="1000"/>
              </a:spcBef>
              <a:spcAft>
                <a:spcPts val="1000"/>
              </a:spcAft>
            </a:pPr>
            <a:r>
              <a:rPr lang="en-IN" dirty="0"/>
              <a:t>The Various aspects which can be further explored in the research are as follows.</a:t>
            </a:r>
          </a:p>
          <a:p>
            <a:pPr marL="742950" marR="53975" lvl="1" indent="-285750" algn="just">
              <a:lnSpc>
                <a:spcPct val="150000"/>
              </a:lnSpc>
              <a:spcBef>
                <a:spcPts val="1000"/>
              </a:spcBef>
              <a:buFont typeface="Arial" panose="020B0604020202020204" pitchFamily="34" charset="0"/>
              <a:buChar char="•"/>
            </a:pPr>
            <a:r>
              <a:rPr lang="en-IN" dirty="0"/>
              <a:t>The detection algorithm for object detection in darker environment can be developed.</a:t>
            </a:r>
          </a:p>
          <a:p>
            <a:pPr marL="742950" marR="53975" lvl="1" indent="-285750" algn="just">
              <a:lnSpc>
                <a:spcPct val="150000"/>
              </a:lnSpc>
              <a:spcBef>
                <a:spcPts val="1000"/>
              </a:spcBef>
              <a:buFont typeface="Arial" panose="020B0604020202020204" pitchFamily="34" charset="0"/>
              <a:buChar char="•"/>
            </a:pPr>
            <a:r>
              <a:rPr lang="en-IN" dirty="0"/>
              <a:t>The omni-directional receivers can be researched. </a:t>
            </a:r>
          </a:p>
          <a:p>
            <a:pPr marL="742950" marR="53975" lvl="1" indent="-285750" algn="just">
              <a:lnSpc>
                <a:spcPct val="150000"/>
              </a:lnSpc>
              <a:spcBef>
                <a:spcPts val="1000"/>
              </a:spcBef>
              <a:buFont typeface="Arial" panose="020B0604020202020204" pitchFamily="34" charset="0"/>
              <a:buChar char="•"/>
            </a:pPr>
            <a:r>
              <a:rPr lang="en-IN" dirty="0"/>
              <a:t>The use of lights of different frequencies and wavelengths for the transmission and reception and their performance analysis can be made.</a:t>
            </a:r>
          </a:p>
          <a:p>
            <a:pPr marL="742950" marR="53975" lvl="1" indent="-285750" algn="just">
              <a:lnSpc>
                <a:spcPct val="150000"/>
              </a:lnSpc>
              <a:spcBef>
                <a:spcPts val="1000"/>
              </a:spcBef>
              <a:buFont typeface="Arial" panose="020B0604020202020204" pitchFamily="34" charset="0"/>
              <a:buChar char="•"/>
            </a:pPr>
            <a:r>
              <a:rPr lang="en-IN" dirty="0"/>
              <a:t>The transmitter and receiver placement on the vehicle for better performance can be studied.</a:t>
            </a:r>
          </a:p>
          <a:p>
            <a:pPr marL="742950" marR="53975" lvl="1" indent="-285750" algn="just">
              <a:lnSpc>
                <a:spcPct val="150000"/>
              </a:lnSpc>
              <a:spcBef>
                <a:spcPts val="1000"/>
              </a:spcBef>
              <a:buFont typeface="Arial" panose="020B0604020202020204" pitchFamily="34" charset="0"/>
              <a:buChar char="•"/>
            </a:pPr>
            <a:r>
              <a:rPr lang="en-IN" dirty="0"/>
              <a:t>Another detailed study for the location of camera can be made with respect to different vehicles in picture.</a:t>
            </a:r>
          </a:p>
          <a:p>
            <a:pPr marL="742950" marR="53975" lvl="1" indent="-285750" algn="just">
              <a:lnSpc>
                <a:spcPct val="150000"/>
              </a:lnSpc>
              <a:spcBef>
                <a:spcPts val="1000"/>
              </a:spcBef>
              <a:spcAft>
                <a:spcPts val="1000"/>
              </a:spcAft>
              <a:buFont typeface="Arial" panose="020B0604020202020204" pitchFamily="34" charset="0"/>
              <a:buChar char="•"/>
            </a:pPr>
            <a:r>
              <a:rPr lang="en-IN" dirty="0"/>
              <a:t>The issue of range and its extension by techniques can be researched.</a:t>
            </a:r>
          </a:p>
          <a:p>
            <a:endParaRPr lang="en-IN" dirty="0"/>
          </a:p>
        </p:txBody>
      </p:sp>
    </p:spTree>
    <p:extLst>
      <p:ext uri="{BB962C8B-B14F-4D97-AF65-F5344CB8AC3E}">
        <p14:creationId xmlns:p14="http://schemas.microsoft.com/office/powerpoint/2010/main" val="845020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52</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501956DE-5263-4711-A686-E391E4FEBD21}"/>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References</a:t>
            </a:r>
          </a:p>
        </p:txBody>
      </p:sp>
      <p:sp>
        <p:nvSpPr>
          <p:cNvPr id="2" name="TextBox 1">
            <a:extLst>
              <a:ext uri="{FF2B5EF4-FFF2-40B4-BE49-F238E27FC236}">
                <a16:creationId xmlns:a16="http://schemas.microsoft.com/office/drawing/2014/main" id="{3C865516-A81C-4BF0-BC73-2FEC6E430BFE}"/>
              </a:ext>
            </a:extLst>
          </p:cNvPr>
          <p:cNvSpPr txBox="1"/>
          <p:nvPr/>
        </p:nvSpPr>
        <p:spPr>
          <a:xfrm>
            <a:off x="707768" y="775108"/>
            <a:ext cx="11043139" cy="5388591"/>
          </a:xfrm>
          <a:prstGeom prst="rect">
            <a:avLst/>
          </a:prstGeom>
          <a:noFill/>
        </p:spPr>
        <p:txBody>
          <a:bodyPr wrap="square" rtlCol="0">
            <a:spAutoFit/>
          </a:bodyPr>
          <a:lstStyle/>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200" dirty="0">
                <a:effectLst/>
                <a:latin typeface="Cambria" panose="02040503050406030204" pitchFamily="18" charset="0"/>
                <a:ea typeface="Cambria" panose="02040503050406030204" pitchFamily="18" charset="0"/>
                <a:cs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Zorkany, M. &amp; Galal, Ahmed. “Vehicle To Vehicle “V2V” Communication: Scope, Importance, Challenges, Research Directions and Future”,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The Open Transportation Journal</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14. 86-98.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 S. Kulkarni, A. Darekar and S. Shirol, "Proposed framework for V2V communication using Li-Fi technology",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International Conference on Circuits, Controls, and Communications (CCUBE)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187-190, 2017.</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[3] A. Aldalbahi, M. Rahaim, A. Khreishah, M. Ayyash and T. D. C. Little, "Visible Light Communication Module: An Open-Source Extension to the ns3 Network Simulator with Real System Validation",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Access,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5, pp. 22144-22158, 2017.</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[4] J. Choi et al., "Environment-Detection-and-Mapping Algorithm for Autonomous Driving in Rural or Off-Road Environment</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 in IEEE Transactions on Intelligent Transportation Systems,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974-982, 2012.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[5] S. J. Lee, J. K. Kwon, S. Y. Jung and Y. H. Kwon, "Simulation modelling of visible light communication channel for automotive applications", in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15th International IEEE Conference on Intelligent Transportation Systems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463-468, 2012.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[6] C. Huang, M. Chiang, D. Dao, W. Su, S. Xu and H. Zhou, "V2V Data Offloading for Cellular Network Based on the Software Defined Network (SDN) Inside Mobile Edge Computing (MEC) Architecture",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Access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6, pp. 17741-17755, 2018.</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[7] K. Siddiqi, A. D. Raza and S. S. Muhammad, "Visible light communication for V2V intelligent transport system",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International Conference on Broadband Communications for Next Generation Networks and Multimedia Applications (CoBCom)</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1-4, 2016.</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[8] M. Kowalczyk and J. Siuzdak, "VLC link with LEDs used as both transmitters and photo-detectors",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Seventh International Conference on Ubiquitous and Future Networks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893-897, 2015.</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24078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lang="en-IN"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53</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501956DE-5263-4711-A686-E391E4FEBD21}"/>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References</a:t>
            </a:r>
          </a:p>
        </p:txBody>
      </p:sp>
      <p:sp>
        <p:nvSpPr>
          <p:cNvPr id="3" name="TextBox 2">
            <a:extLst>
              <a:ext uri="{FF2B5EF4-FFF2-40B4-BE49-F238E27FC236}">
                <a16:creationId xmlns:a16="http://schemas.microsoft.com/office/drawing/2014/main" id="{DCEFB250-6D68-424B-81AF-0010CBC8DDCE}"/>
              </a:ext>
            </a:extLst>
          </p:cNvPr>
          <p:cNvSpPr txBox="1"/>
          <p:nvPr/>
        </p:nvSpPr>
        <p:spPr>
          <a:xfrm>
            <a:off x="618072" y="925394"/>
            <a:ext cx="11015546" cy="4834593"/>
          </a:xfrm>
          <a:prstGeom prst="rect">
            <a:avLst/>
          </a:prstGeom>
          <a:noFill/>
        </p:spPr>
        <p:txBody>
          <a:bodyPr wrap="square" rtlCol="0">
            <a:spAutoFit/>
          </a:bodyPr>
          <a:lstStyle/>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[9] S. Rajagopal, R. D. Roberts and S. Lim, "IEEE 802.15.7 visible light communication: modulation schemes and dimming support",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Communications Magazine, vol. 50, no. 3,</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72-82, 2012.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[10] T. L. Pham, M. Shahjalal, V. Bui and Y. M. Jang, "Deep Learning for Optical Vehicular Communication",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Access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8, pp. 102691-102708,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[11] T. Huynh, T. Pham and M. Yoo, "Detection Algorithm for Overlapping LEDs in Vehicular Visible Light Communication System",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Access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7, pp. 109945-109955, 2019.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[12] A. Demba and D. P. F. Möller, "Vehicle-to-Vehicle Communication Technology",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IEEE International Conference on Electro/Information Technology (EIT),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0459-0464, 2018.</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[13]. Juxiang Chen et.al, “Face Recognition using depth image based convolutional neural network”,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the proceedings of International Conference on Computer, Information and Telecommunication Systems (CITS 2019</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978-1-7281-1374-6/19/, 2019.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[14] R. Zhang, F. Zhu, J. Liu and G. Liu, "Depth-Wise Separable Convolutions and Multi-Level Pooling for an Efficient Spatial CNN-Based Steganalysis",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Transactions on Information Forensics and Security</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15, pp. 1138-1150,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[15] Y. Chen et al., "Drop an Octave: Reducing Spatial Redundancy in Convolutional Neural Networks with Octave Convolution,"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IEEE/CVF International Conference on Computer Vision (ICCV),</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3434-3443, 2019.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[16] M. B. Ullah, "CPU Based YOLO: A Real Time Object Detection Algorithm,"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Region 10 Symposium (TENSYMP),</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552-555,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43185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lang="en-IN"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54</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501956DE-5263-4711-A686-E391E4FEBD21}"/>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References</a:t>
            </a:r>
          </a:p>
        </p:txBody>
      </p:sp>
      <p:sp>
        <p:nvSpPr>
          <p:cNvPr id="3" name="TextBox 2">
            <a:extLst>
              <a:ext uri="{FF2B5EF4-FFF2-40B4-BE49-F238E27FC236}">
                <a16:creationId xmlns:a16="http://schemas.microsoft.com/office/drawing/2014/main" id="{DCEFB250-6D68-424B-81AF-0010CBC8DDCE}"/>
              </a:ext>
            </a:extLst>
          </p:cNvPr>
          <p:cNvSpPr txBox="1"/>
          <p:nvPr/>
        </p:nvSpPr>
        <p:spPr>
          <a:xfrm>
            <a:off x="618072" y="925394"/>
            <a:ext cx="11015546" cy="5388591"/>
          </a:xfrm>
          <a:prstGeom prst="rect">
            <a:avLst/>
          </a:prstGeom>
          <a:noFill/>
        </p:spPr>
        <p:txBody>
          <a:bodyPr wrap="square" rtlCol="0">
            <a:spAutoFit/>
          </a:bodyPr>
          <a:lstStyle/>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[17] A. Sarda, S. Dixit and A.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Bhan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"Object Detection for Autonomous Driving using YOLO [You Only Look Once] algorithm,"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Third International Conference on Intelligent Communication Technologies and Virtual Mobile Networks (ICICV),</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1370-1374, 2021.</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[18] K. He, X. Zhang, S. Ren and J. Sun, "Spatial Pyramid Pooling in Deep Convolutional Networks for Visual Recognition,"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Transactions on Pattern Analysis and Machine Intelligence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37, no. 9, pp. 1904-1916, 2015.</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[19] K. O. Akande, P. A. Haigh and W. O. Popoola, "On the Implementation of Carrierless Amplitude and Phase Modulation in Visible Light Communication," in IEEE Access, vol. 6, pp. 60532-60546, 2018.</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[20]  C. 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priyadharshini</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 Rajeswari, P. Sharmila, M. Gayathri, K.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Randhisha</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M. C.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Yazhini</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"Design of Visible Light Communication System Using Ask Modulation," 2021 International Conference on Computing, Communication, and Intelligent Systems (ICCCIS), 2021, pp. 894-899.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[21] M.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Raquibuzzaman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K. M. N. Akbar and M. M. Uddin, "Simple, low-cost micro-controller based data communication using ambient light sensor for VLC",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Conference on Control, Instrumentation, Communication and Computational Technologies (ICCICCT)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121-125, 2016.</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[22] Y. Yang and J. Luo, "Composite Amplitude-Shift Keying for Effective LED-Camera VLC,"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Transactions on Mobile Computing</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19, no. 3, pp. 528-539, 1 March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[23] M.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Saadi</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Sittivangkul</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Yan Zhao, L.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Wuttisittikulkij</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P.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Sangwongngam</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"System demonstration for visible light communication using adaptive threshold detection for low data rate applications</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 in proceedings of IEEE International Conference on Electron Devices and Solid State Circuit (EDSSC)</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1-3, 2012.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[24] K.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Gligorić</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Ajmani</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Vukobratović</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Sinanović</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"Visible Light Communications-Based Indoor Positioning via Compressed Sensing,"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Communications Letters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22, no. 7, pp. 1410-1413, July 2018.</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36644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lang="en-IN"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55</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501956DE-5263-4711-A686-E391E4FEBD21}"/>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References</a:t>
            </a:r>
          </a:p>
        </p:txBody>
      </p:sp>
      <p:sp>
        <p:nvSpPr>
          <p:cNvPr id="3" name="TextBox 2">
            <a:extLst>
              <a:ext uri="{FF2B5EF4-FFF2-40B4-BE49-F238E27FC236}">
                <a16:creationId xmlns:a16="http://schemas.microsoft.com/office/drawing/2014/main" id="{DCEFB250-6D68-424B-81AF-0010CBC8DDCE}"/>
              </a:ext>
            </a:extLst>
          </p:cNvPr>
          <p:cNvSpPr txBox="1"/>
          <p:nvPr/>
        </p:nvSpPr>
        <p:spPr>
          <a:xfrm>
            <a:off x="588227" y="897685"/>
            <a:ext cx="11015546" cy="3411190"/>
          </a:xfrm>
          <a:prstGeom prst="rect">
            <a:avLst/>
          </a:prstGeom>
          <a:noFill/>
        </p:spPr>
        <p:txBody>
          <a:bodyPr wrap="square" rtlCol="0">
            <a:spAutoFit/>
          </a:bodyPr>
          <a:lstStyle/>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[25] W.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Thongsa</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Wongtrairat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Sopon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"Design of Voltage Reference Comparator Circuit for Receiver Circuit in VLC System,"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 18th International Symposium on Communications and Information Technologies (ISCIT),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2018.s</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[26] P. Araújo et al., "Performance Analysis of Two Machine-to-Machine Architecture Types in Vehicular Communications,"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proceedings of</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IEEE 20th International Symposium on "A World of Wireless, Mobile and Multimedia Networks" (</a:t>
            </a:r>
            <a:r>
              <a:rPr lang="en-IN" sz="1200" i="1" dirty="0" err="1">
                <a:effectLst/>
                <a:latin typeface="Times New Roman" panose="02020603050405020304" pitchFamily="18" charset="0"/>
                <a:ea typeface="Times New Roman" panose="02020603050405020304" pitchFamily="18" charset="0"/>
                <a:cs typeface="Times New Roman" panose="02020603050405020304" pitchFamily="18" charset="0"/>
              </a:rPr>
              <a:t>WoWMoM</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1-9, 2019.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[27] K. Joshi, N. Roy, G. Singh, V. A.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Bohara</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A. Srivastava, "Experimental Observations on the Feasibility of VLC-Based V2X Communications under various Environmental Deterrents,"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IEEE International Conference on Advanced Networks and Telecommunications Systems (ANTS),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pp. 1-4, 2019.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[28] T. L. Pham, M. Shahjalal, V. Bui and Y. M. Jang, "Deep Learning for Optical Vehicular Communication,"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Access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8, pp. 102691-102708, 2020.</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[29] A.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Memedi</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F. Dressler, "Vehicular Visible Light Communications: A Survey,"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in IEEE Communications Surveys &amp; Tutorials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vol. 23, no. 1, pp. 161-181, 2021.</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r>
              <a:rPr lang="en-IN" sz="1200" dirty="0">
                <a:effectLst/>
                <a:latin typeface="Times New Roman" panose="02020603050405020304" pitchFamily="18" charset="0"/>
                <a:ea typeface="Times New Roman" panose="02020603050405020304" pitchFamily="18" charset="0"/>
              </a:rPr>
              <a:t>[30] M. </a:t>
            </a:r>
            <a:r>
              <a:rPr lang="en-IN" sz="1200" dirty="0" err="1">
                <a:effectLst/>
                <a:latin typeface="Times New Roman" panose="02020603050405020304" pitchFamily="18" charset="0"/>
                <a:ea typeface="Times New Roman" panose="02020603050405020304" pitchFamily="18" charset="0"/>
              </a:rPr>
              <a:t>Karbalayghareh</a:t>
            </a:r>
            <a:r>
              <a:rPr lang="en-IN" sz="1200" dirty="0">
                <a:effectLst/>
                <a:latin typeface="Times New Roman" panose="02020603050405020304" pitchFamily="18" charset="0"/>
                <a:ea typeface="Times New Roman" panose="02020603050405020304" pitchFamily="18" charset="0"/>
              </a:rPr>
              <a:t>, F. </a:t>
            </a:r>
            <a:r>
              <a:rPr lang="en-IN" sz="1200" dirty="0" err="1">
                <a:effectLst/>
                <a:latin typeface="Times New Roman" panose="02020603050405020304" pitchFamily="18" charset="0"/>
                <a:ea typeface="Times New Roman" panose="02020603050405020304" pitchFamily="18" charset="0"/>
              </a:rPr>
              <a:t>Miramirkhani</a:t>
            </a:r>
            <a:r>
              <a:rPr lang="en-IN" sz="1200" dirty="0">
                <a:effectLst/>
                <a:latin typeface="Times New Roman" panose="02020603050405020304" pitchFamily="18" charset="0"/>
                <a:ea typeface="Times New Roman" panose="02020603050405020304" pitchFamily="18" charset="0"/>
              </a:rPr>
              <a:t>, H. B. </a:t>
            </a:r>
            <a:r>
              <a:rPr lang="en-IN" sz="1200" dirty="0" err="1">
                <a:effectLst/>
                <a:latin typeface="Times New Roman" panose="02020603050405020304" pitchFamily="18" charset="0"/>
                <a:ea typeface="Times New Roman" panose="02020603050405020304" pitchFamily="18" charset="0"/>
              </a:rPr>
              <a:t>Eldeeb</a:t>
            </a:r>
            <a:r>
              <a:rPr lang="en-IN" sz="1200" dirty="0">
                <a:effectLst/>
                <a:latin typeface="Times New Roman" panose="02020603050405020304" pitchFamily="18" charset="0"/>
                <a:ea typeface="Times New Roman" panose="02020603050405020304" pitchFamily="18" charset="0"/>
              </a:rPr>
              <a:t>, R. C. </a:t>
            </a:r>
            <a:r>
              <a:rPr lang="en-IN" sz="1200" dirty="0" err="1">
                <a:effectLst/>
                <a:latin typeface="Times New Roman" panose="02020603050405020304" pitchFamily="18" charset="0"/>
                <a:ea typeface="Times New Roman" panose="02020603050405020304" pitchFamily="18" charset="0"/>
              </a:rPr>
              <a:t>Kizilirmak</a:t>
            </a:r>
            <a:r>
              <a:rPr lang="en-IN" sz="1200" dirty="0">
                <a:effectLst/>
                <a:latin typeface="Times New Roman" panose="02020603050405020304" pitchFamily="18" charset="0"/>
                <a:ea typeface="Times New Roman" panose="02020603050405020304" pitchFamily="18" charset="0"/>
              </a:rPr>
              <a:t>, S. M. </a:t>
            </a:r>
            <a:r>
              <a:rPr lang="en-IN" sz="1200" dirty="0" err="1">
                <a:effectLst/>
                <a:latin typeface="Times New Roman" panose="02020603050405020304" pitchFamily="18" charset="0"/>
                <a:ea typeface="Times New Roman" panose="02020603050405020304" pitchFamily="18" charset="0"/>
              </a:rPr>
              <a:t>Sait</a:t>
            </a:r>
            <a:r>
              <a:rPr lang="en-IN" sz="1200" dirty="0">
                <a:effectLst/>
                <a:latin typeface="Times New Roman" panose="02020603050405020304" pitchFamily="18" charset="0"/>
                <a:ea typeface="Times New Roman" panose="02020603050405020304" pitchFamily="18" charset="0"/>
              </a:rPr>
              <a:t> and M. </a:t>
            </a:r>
            <a:r>
              <a:rPr lang="en-IN" sz="1200" dirty="0" err="1">
                <a:effectLst/>
                <a:latin typeface="Times New Roman" panose="02020603050405020304" pitchFamily="18" charset="0"/>
                <a:ea typeface="Times New Roman" panose="02020603050405020304" pitchFamily="18" charset="0"/>
              </a:rPr>
              <a:t>Uysal</a:t>
            </a:r>
            <a:r>
              <a:rPr lang="en-IN" sz="1200" dirty="0">
                <a:effectLst/>
                <a:latin typeface="Times New Roman" panose="02020603050405020304" pitchFamily="18" charset="0"/>
                <a:ea typeface="Times New Roman" panose="02020603050405020304" pitchFamily="18" charset="0"/>
              </a:rPr>
              <a:t>, "Channel Modelling and Performance Limits of Vehicular Visible Light Communication Systems</a:t>
            </a:r>
            <a:r>
              <a:rPr lang="en-IN" sz="1200" i="1" dirty="0">
                <a:effectLst/>
                <a:latin typeface="Times New Roman" panose="02020603050405020304" pitchFamily="18" charset="0"/>
                <a:ea typeface="Times New Roman" panose="02020603050405020304" pitchFamily="18" charset="0"/>
              </a:rPr>
              <a:t>," in IEEE Transactions on Vehicular Technology</a:t>
            </a:r>
            <a:r>
              <a:rPr lang="en-IN" sz="1200" dirty="0">
                <a:effectLst/>
                <a:latin typeface="Times New Roman" panose="02020603050405020304" pitchFamily="18" charset="0"/>
                <a:ea typeface="Times New Roman" panose="02020603050405020304" pitchFamily="18" charset="0"/>
              </a:rPr>
              <a:t>, vol. 69, no. 7, pp. 6891-6901, July 2020</a:t>
            </a:r>
            <a:r>
              <a:rPr lang="en-IN" sz="1800" dirty="0">
                <a:effectLst/>
                <a:latin typeface="Times New Roman" panose="02020603050405020304" pitchFamily="18" charset="0"/>
                <a:ea typeface="Times New Roman" panose="02020603050405020304" pitchFamily="18" charset="0"/>
              </a:rPr>
              <a:t>. </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86976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6</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B5A4F477-ABEA-4E14-950C-66803772CC5D}"/>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Vehicle to Vehicle Communication</a:t>
            </a:r>
          </a:p>
        </p:txBody>
      </p:sp>
      <p:sp>
        <p:nvSpPr>
          <p:cNvPr id="15" name="Content Placeholder 2">
            <a:extLst>
              <a:ext uri="{FF2B5EF4-FFF2-40B4-BE49-F238E27FC236}">
                <a16:creationId xmlns:a16="http://schemas.microsoft.com/office/drawing/2014/main" id="{7C2313AE-BC38-4004-B384-69A07D423F77}"/>
              </a:ext>
            </a:extLst>
          </p:cNvPr>
          <p:cNvSpPr txBox="1">
            <a:spLocks/>
          </p:cNvSpPr>
          <p:nvPr/>
        </p:nvSpPr>
        <p:spPr>
          <a:xfrm>
            <a:off x="609408" y="1430405"/>
            <a:ext cx="5410392" cy="4746558"/>
          </a:xfrm>
          <a:prstGeom prst="rect">
            <a:avLst/>
          </a:prstGeom>
          <a:noFill/>
          <a:ln>
            <a:noFill/>
          </a:ln>
        </p:spPr>
        <p:txBody>
          <a:bodyPr spcFirstLastPara="1" vert="horz" wrap="square" lIns="0" tIns="0" rIns="0" bIns="0" rtlCol="0" anchor="t" anchorCtr="0">
            <a:no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latin typeface="Times New Roman" panose="02020603050405020304" pitchFamily="18" charset="0"/>
                <a:ea typeface="Times New Roman" panose="02020603050405020304" pitchFamily="18" charset="0"/>
              </a:rPr>
              <a:t>Vehicle-to-vehicle communication technology uses dedicated short-range communications (DSRC).</a:t>
            </a:r>
          </a:p>
          <a:p>
            <a:pPr>
              <a:lnSpc>
                <a:spcPct val="150000"/>
              </a:lnSpc>
            </a:pPr>
            <a:r>
              <a:rPr lang="en-IN" sz="1800" dirty="0">
                <a:latin typeface="Times New Roman" panose="02020603050405020304" pitchFamily="18" charset="0"/>
              </a:rPr>
              <a:t>It is ‘Wi-Fi like’ technology as one of the frequency it uses is 5.9 GHz. </a:t>
            </a:r>
          </a:p>
          <a:p>
            <a:pPr>
              <a:lnSpc>
                <a:spcPct val="150000"/>
              </a:lnSpc>
            </a:pPr>
            <a:r>
              <a:rPr lang="en-IN" sz="1800" dirty="0">
                <a:latin typeface="Times New Roman" panose="02020603050405020304" pitchFamily="18" charset="0"/>
                <a:ea typeface="Times New Roman" panose="02020603050405020304" pitchFamily="18" charset="0"/>
              </a:rPr>
              <a:t>The range is up to 300 meters or 1000 feet or about 10 seconds at highway speeds. </a:t>
            </a:r>
          </a:p>
          <a:p>
            <a:pPr>
              <a:lnSpc>
                <a:spcPct val="150000"/>
              </a:lnSpc>
            </a:pPr>
            <a:r>
              <a:rPr lang="en-IN" sz="1800" dirty="0">
                <a:latin typeface="Times New Roman" panose="02020603050405020304" pitchFamily="18" charset="0"/>
                <a:ea typeface="Times New Roman" panose="02020603050405020304" pitchFamily="18" charset="0"/>
              </a:rPr>
              <a:t>The V2V uses DSRC standards i.e., IEEE 802.11p and cellular V2X standards i.e., 3GPP standards as LTE.</a:t>
            </a:r>
            <a:endParaRPr lang="en-IN" dirty="0"/>
          </a:p>
        </p:txBody>
      </p:sp>
      <p:pic>
        <p:nvPicPr>
          <p:cNvPr id="16" name="Content Placeholder 5">
            <a:extLst>
              <a:ext uri="{FF2B5EF4-FFF2-40B4-BE49-F238E27FC236}">
                <a16:creationId xmlns:a16="http://schemas.microsoft.com/office/drawing/2014/main" id="{C2BBB54F-32BA-4F6A-8039-02EC30C2E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53" y="1593485"/>
            <a:ext cx="5181600" cy="3628739"/>
          </a:xfrm>
          <a:prstGeom prst="rect">
            <a:avLst/>
          </a:prstGeom>
        </p:spPr>
      </p:pic>
      <p:sp>
        <p:nvSpPr>
          <p:cNvPr id="17" name="TextBox 16">
            <a:extLst>
              <a:ext uri="{FF2B5EF4-FFF2-40B4-BE49-F238E27FC236}">
                <a16:creationId xmlns:a16="http://schemas.microsoft.com/office/drawing/2014/main" id="{582C98E0-35B7-4D5C-ADAE-20D28348E676}"/>
              </a:ext>
            </a:extLst>
          </p:cNvPr>
          <p:cNvSpPr txBox="1"/>
          <p:nvPr/>
        </p:nvSpPr>
        <p:spPr>
          <a:xfrm>
            <a:off x="6172200" y="5493871"/>
            <a:ext cx="5181600" cy="369332"/>
          </a:xfrm>
          <a:prstGeom prst="rect">
            <a:avLst/>
          </a:prstGeom>
          <a:noFill/>
        </p:spPr>
        <p:txBody>
          <a:bodyPr wrap="square" rtlCol="0">
            <a:spAutoFit/>
          </a:bodyPr>
          <a:lstStyle/>
          <a:p>
            <a:pPr algn="ctr"/>
            <a:r>
              <a:rPr lang="en-IN" dirty="0"/>
              <a:t>Fig.2 Possible Communication Paths</a:t>
            </a:r>
          </a:p>
        </p:txBody>
      </p:sp>
    </p:spTree>
    <p:extLst>
      <p:ext uri="{BB962C8B-B14F-4D97-AF65-F5344CB8AC3E}">
        <p14:creationId xmlns:p14="http://schemas.microsoft.com/office/powerpoint/2010/main" val="407283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7</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4">
            <a:extLst>
              <a:ext uri="{FF2B5EF4-FFF2-40B4-BE49-F238E27FC236}">
                <a16:creationId xmlns:a16="http://schemas.microsoft.com/office/drawing/2014/main" id="{22A64C18-E298-4DE5-9B42-E051FD51A4AE}"/>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Visible Light Communication- LiFi Technology</a:t>
            </a:r>
          </a:p>
        </p:txBody>
      </p:sp>
      <p:sp>
        <p:nvSpPr>
          <p:cNvPr id="15" name="Content Placeholder 5">
            <a:extLst>
              <a:ext uri="{FF2B5EF4-FFF2-40B4-BE49-F238E27FC236}">
                <a16:creationId xmlns:a16="http://schemas.microsoft.com/office/drawing/2014/main" id="{C751F9B5-BEA9-4F3B-AD89-8CC7FB565E9C}"/>
              </a:ext>
            </a:extLst>
          </p:cNvPr>
          <p:cNvSpPr txBox="1">
            <a:spLocks/>
          </p:cNvSpPr>
          <p:nvPr/>
        </p:nvSpPr>
        <p:spPr>
          <a:xfrm>
            <a:off x="824096" y="1174336"/>
            <a:ext cx="10515600" cy="4351338"/>
          </a:xfrm>
          <a:prstGeom prst="rect">
            <a:avLst/>
          </a:prstGeom>
          <a:noFill/>
          <a:ln>
            <a:noFill/>
          </a:ln>
        </p:spPr>
        <p:txBody>
          <a:bodyPr spcFirstLastPara="1" vert="horz" wrap="square" lIns="0" tIns="0" rIns="0" bIns="0" rtlCol="0" anchor="t" anchorCtr="0">
            <a:normAutofit/>
          </a:bodyPr>
          <a:lstStyle>
            <a:lvl1pPr marL="457200" lvl="0" indent="-228600" algn="l" defTabSz="914400" rtl="0" eaLnBrk="1" latinLnBrk="0" hangingPunct="1">
              <a:lnSpc>
                <a:spcPct val="90000"/>
              </a:lnSpc>
              <a:spcBef>
                <a:spcPts val="200"/>
              </a:spcBef>
              <a:spcAft>
                <a:spcPts val="0"/>
              </a:spcAft>
              <a:buSzPts val="800"/>
              <a:buFont typeface="Arial" panose="020B0604020202020204" pitchFamily="34" charset="0"/>
              <a:buNone/>
              <a:defRPr sz="2800" b="0" i="0" kern="1200">
                <a:solidFill>
                  <a:schemeClr val="dk1"/>
                </a:solidFill>
                <a:latin typeface="+mn-lt"/>
                <a:ea typeface="+mn-ea"/>
                <a:cs typeface="+mn-cs"/>
              </a:defRPr>
            </a:lvl1pPr>
            <a:lvl2pPr marL="914400" lvl="1" indent="-228600" algn="l" defTabSz="914400" rtl="0" eaLnBrk="1" latinLnBrk="0" hangingPunct="1">
              <a:lnSpc>
                <a:spcPct val="90000"/>
              </a:lnSpc>
              <a:spcBef>
                <a:spcPts val="200"/>
              </a:spcBef>
              <a:spcAft>
                <a:spcPts val="0"/>
              </a:spcAft>
              <a:buSzPts val="800"/>
              <a:buFont typeface="Arial" panose="020B0604020202020204" pitchFamily="34" charset="0"/>
              <a:buNone/>
              <a:defRPr sz="2400" kern="1200">
                <a:solidFill>
                  <a:schemeClr val="tx1"/>
                </a:solidFill>
                <a:latin typeface="+mn-lt"/>
                <a:ea typeface="+mn-ea"/>
                <a:cs typeface="+mn-cs"/>
              </a:defRPr>
            </a:lvl2pPr>
            <a:lvl3pPr marL="1371600" lvl="2" indent="-228600" algn="l" defTabSz="914400" rtl="0" eaLnBrk="1" latinLnBrk="0" hangingPunct="1">
              <a:lnSpc>
                <a:spcPct val="90000"/>
              </a:lnSpc>
              <a:spcBef>
                <a:spcPts val="200"/>
              </a:spcBef>
              <a:spcAft>
                <a:spcPts val="0"/>
              </a:spcAft>
              <a:buSzPts val="800"/>
              <a:buFont typeface="Arial" panose="020B0604020202020204" pitchFamily="34" charset="0"/>
              <a:buNone/>
              <a:defRPr sz="2000" kern="1200">
                <a:solidFill>
                  <a:schemeClr val="tx1"/>
                </a:solidFill>
                <a:latin typeface="+mn-lt"/>
                <a:ea typeface="+mn-ea"/>
                <a:cs typeface="+mn-cs"/>
              </a:defRPr>
            </a:lvl3pPr>
            <a:lvl4pPr marL="1828800" lvl="3"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4pPr>
            <a:lvl5pPr marL="2286000" lvl="4" indent="-228600" algn="l" defTabSz="914400" rtl="0" eaLnBrk="1" latinLnBrk="0" hangingPunct="1">
              <a:lnSpc>
                <a:spcPct val="90000"/>
              </a:lnSpc>
              <a:spcBef>
                <a:spcPts val="200"/>
              </a:spcBef>
              <a:spcAft>
                <a:spcPts val="0"/>
              </a:spcAft>
              <a:buSzPts val="800"/>
              <a:buFont typeface="Arial" panose="020B0604020202020204" pitchFamily="34" charset="0"/>
              <a:buNone/>
              <a:defRPr sz="1800" kern="1200">
                <a:solidFill>
                  <a:schemeClr val="tx1"/>
                </a:solidFill>
                <a:latin typeface="+mn-lt"/>
                <a:ea typeface="+mn-ea"/>
                <a:cs typeface="+mn-cs"/>
              </a:defRPr>
            </a:lvl5pPr>
            <a:lvl6pPr marL="2743200" lvl="5"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6pPr>
            <a:lvl7pPr marL="3200400" lvl="6"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7pPr>
            <a:lvl8pPr marL="3657600" lvl="7"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8pPr>
            <a:lvl9pPr marL="4114800" lvl="8" indent="-228600" algn="l" defTabSz="914400" rtl="0" eaLnBrk="1" latinLnBrk="0" hangingPunct="1">
              <a:lnSpc>
                <a:spcPct val="90000"/>
              </a:lnSpc>
              <a:spcBef>
                <a:spcPts val="0"/>
              </a:spcBef>
              <a:spcAft>
                <a:spcPts val="0"/>
              </a:spcAft>
              <a:buSzPts val="800"/>
              <a:buFont typeface="Arial" panose="020B0604020202020204" pitchFamily="34" charset="0"/>
              <a:buNone/>
              <a:defRPr sz="1800" kern="1200">
                <a:solidFill>
                  <a:schemeClr val="tx1"/>
                </a:solidFill>
                <a:latin typeface="+mn-lt"/>
                <a:ea typeface="+mn-ea"/>
                <a:cs typeface="+mn-cs"/>
              </a:defRPr>
            </a:lvl9pPr>
          </a:lstStyle>
          <a:p>
            <a:pPr>
              <a:lnSpc>
                <a:spcPct val="150000"/>
              </a:lnSpc>
            </a:pPr>
            <a:r>
              <a:rPr lang="en-IN" sz="1800" dirty="0"/>
              <a:t>LiFi is a wireless optical networking technology that uses LEDs for data transmission. In simpler terms, LiFi is considered to be as a light-based Wi-Fi which uses light instead of radio waves to transmit information.</a:t>
            </a:r>
          </a:p>
          <a:p>
            <a:pPr>
              <a:lnSpc>
                <a:spcPct val="150000"/>
              </a:lnSpc>
            </a:pPr>
            <a:r>
              <a:rPr lang="en-IN" sz="1800" dirty="0"/>
              <a:t>The usage of Light Fidelity (LiFi) technology is most promising for V2V communication. </a:t>
            </a:r>
          </a:p>
          <a:p>
            <a:pPr>
              <a:lnSpc>
                <a:spcPct val="150000"/>
              </a:lnSpc>
            </a:pPr>
            <a:r>
              <a:rPr lang="en-IN" sz="1800" dirty="0"/>
              <a:t>The LiFi is basically a category of Visible Light Communication (VLC) which involves the use of Visible Light Spectrum (VLS). </a:t>
            </a:r>
          </a:p>
          <a:p>
            <a:pPr>
              <a:lnSpc>
                <a:spcPct val="150000"/>
              </a:lnSpc>
            </a:pPr>
            <a:r>
              <a:rPr lang="en-IN" sz="1800" dirty="0"/>
              <a:t>The VLS ranges from 380nm-740nm. </a:t>
            </a:r>
          </a:p>
          <a:p>
            <a:pPr>
              <a:lnSpc>
                <a:spcPct val="150000"/>
              </a:lnSpc>
            </a:pPr>
            <a:r>
              <a:rPr lang="en-IN" sz="1800" dirty="0"/>
              <a:t>The use of LiFi as VLC in V2V communication is promising and is faster as well as eco-friendly. </a:t>
            </a:r>
          </a:p>
          <a:p>
            <a:pPr>
              <a:lnSpc>
                <a:spcPct val="150000"/>
              </a:lnSpc>
            </a:pPr>
            <a:r>
              <a:rPr lang="en-IN" sz="1800" dirty="0"/>
              <a:t>The LiFi ranges up to 10m which can be termed as Short-Range Wireless Communication (SRWC) and can be extended using mirroring technique. </a:t>
            </a:r>
          </a:p>
        </p:txBody>
      </p:sp>
    </p:spTree>
    <p:extLst>
      <p:ext uri="{BB962C8B-B14F-4D97-AF65-F5344CB8AC3E}">
        <p14:creationId xmlns:p14="http://schemas.microsoft.com/office/powerpoint/2010/main" val="281070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8</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4" name="Title 1">
            <a:extLst>
              <a:ext uri="{FF2B5EF4-FFF2-40B4-BE49-F238E27FC236}">
                <a16:creationId xmlns:a16="http://schemas.microsoft.com/office/drawing/2014/main" id="{1733A3A1-7A13-46F7-8A40-534CDACFDFBE}"/>
              </a:ext>
            </a:extLst>
          </p:cNvPr>
          <p:cNvSpPr txBox="1">
            <a:spLocks/>
          </p:cNvSpPr>
          <p:nvPr/>
        </p:nvSpPr>
        <p:spPr>
          <a:xfrm>
            <a:off x="838200" y="365125"/>
            <a:ext cx="10515600" cy="1325563"/>
          </a:xfrm>
          <a:prstGeom prst="rect">
            <a:avLst/>
          </a:prstGeom>
          <a:noFill/>
          <a:ln>
            <a:noFill/>
          </a:ln>
        </p:spPr>
        <p:txBody>
          <a:bodyPr spcFirstLastPara="1" vert="horz" wrap="square" lIns="0" tIns="0" rIns="0" bIns="0" rtlCol="0" anchor="t" anchorCtr="0">
            <a:noAutofit/>
          </a:bodyPr>
          <a:lstStyle>
            <a:lvl1pPr lvl="0" algn="ctr" defTabSz="914400" rtl="0" eaLnBrk="1" latinLnBrk="0" hangingPunct="1">
              <a:lnSpc>
                <a:spcPct val="90000"/>
              </a:lnSpc>
              <a:spcBef>
                <a:spcPts val="0"/>
              </a:spcBef>
              <a:spcAft>
                <a:spcPts val="0"/>
              </a:spcAft>
              <a:buSzPts val="800"/>
              <a:buNone/>
              <a:defRPr sz="1800" b="0" i="1" kern="1200">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r>
              <a:rPr lang="en-IN" sz="2400" dirty="0"/>
              <a:t>Literature Survey</a:t>
            </a:r>
          </a:p>
        </p:txBody>
      </p:sp>
      <p:graphicFrame>
        <p:nvGraphicFramePr>
          <p:cNvPr id="15" name="Table 4">
            <a:extLst>
              <a:ext uri="{FF2B5EF4-FFF2-40B4-BE49-F238E27FC236}">
                <a16:creationId xmlns:a16="http://schemas.microsoft.com/office/drawing/2014/main" id="{3B5FE03D-0D38-4F60-BE73-86E46AE3D64B}"/>
              </a:ext>
            </a:extLst>
          </p:cNvPr>
          <p:cNvGraphicFramePr>
            <a:graphicFrameLocks/>
          </p:cNvGraphicFramePr>
          <p:nvPr>
            <p:extLst>
              <p:ext uri="{D42A27DB-BD31-4B8C-83A1-F6EECF244321}">
                <p14:modId xmlns:p14="http://schemas.microsoft.com/office/powerpoint/2010/main" val="3958660878"/>
              </p:ext>
            </p:extLst>
          </p:nvPr>
        </p:nvGraphicFramePr>
        <p:xfrm>
          <a:off x="412147" y="894589"/>
          <a:ext cx="11435196" cy="481584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15687">
                  <a:extLst>
                    <a:ext uri="{9D8B030D-6E8A-4147-A177-3AD203B41FA5}">
                      <a16:colId xmlns:a16="http://schemas.microsoft.com/office/drawing/2014/main" val="1729631735"/>
                    </a:ext>
                  </a:extLst>
                </a:gridCol>
                <a:gridCol w="683491">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400" dirty="0">
                          <a:latin typeface="Times New Roman" panose="02020603050405020304" pitchFamily="18" charset="0"/>
                          <a:cs typeface="Times New Roman" panose="02020603050405020304" pitchFamily="18" charset="0"/>
                        </a:rPr>
                        <a:t>Sl. No.</a:t>
                      </a:r>
                    </a:p>
                  </a:txBody>
                  <a:tcPr/>
                </a:tc>
                <a:tc>
                  <a:txBody>
                    <a:bodyPr/>
                    <a:lstStyle/>
                    <a:p>
                      <a:pPr algn="just"/>
                      <a:r>
                        <a:rPr lang="en-IN" sz="14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400" dirty="0">
                          <a:latin typeface="Times New Roman" panose="02020603050405020304" pitchFamily="18" charset="0"/>
                          <a:cs typeface="Times New Roman" panose="02020603050405020304" pitchFamily="18" charset="0"/>
                        </a:rPr>
                        <a:t>Year</a:t>
                      </a:r>
                    </a:p>
                  </a:txBody>
                  <a:tcPr/>
                </a:tc>
                <a:tc>
                  <a:txBody>
                    <a:bodyPr/>
                    <a:lstStyle/>
                    <a:p>
                      <a:pPr algn="just"/>
                      <a:r>
                        <a:rPr lang="en-IN" sz="14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1.</a:t>
                      </a:r>
                    </a:p>
                  </a:txBody>
                  <a:tcPr/>
                </a:tc>
                <a:tc>
                  <a:txBody>
                    <a:bodyPr/>
                    <a:lstStyle/>
                    <a:p>
                      <a:pPr algn="just"/>
                      <a:r>
                        <a:rPr lang="en-IN" sz="1200" dirty="0">
                          <a:latin typeface="Times New Roman" panose="02020603050405020304" pitchFamily="18" charset="0"/>
                          <a:cs typeface="Times New Roman" panose="02020603050405020304" pitchFamily="18" charset="0"/>
                        </a:rPr>
                        <a:t>Proposed Framework for V2V Communication using Li-Fi Technology</a:t>
                      </a:r>
                    </a:p>
                  </a:txBody>
                  <a:tcPr/>
                </a:tc>
                <a:tc>
                  <a:txBody>
                    <a:bodyPr/>
                    <a:lstStyle/>
                    <a:p>
                      <a:pPr algn="just"/>
                      <a:r>
                        <a:rPr lang="en-IN" sz="1200" dirty="0">
                          <a:latin typeface="Times New Roman" panose="02020603050405020304" pitchFamily="18" charset="0"/>
                          <a:cs typeface="Times New Roman" panose="02020603050405020304" pitchFamily="18" charset="0"/>
                        </a:rPr>
                        <a:t>2017</a:t>
                      </a:r>
                    </a:p>
                  </a:txBody>
                  <a:tcPr/>
                </a:tc>
                <a:tc>
                  <a:txBody>
                    <a:bodyPr/>
                    <a:lstStyle/>
                    <a:p>
                      <a:pPr algn="just"/>
                      <a:r>
                        <a:rPr lang="en-IN" sz="1200" kern="1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The work done in this paper deals with the V2V communications as an Intelligent Transport System (ITS). The necessity for the V2V communication as a fully automated process helps in decreasing the accidents on the road. Many topics like Scope, Vision, Communication models like- DSRC, IEEE802.11p etc are discussed. The basic idea as to how to develop a V2V communication system can be obtained from this research.</a:t>
                      </a:r>
                      <a:endParaRPr lang="en-IN" sz="1200"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2.</a:t>
                      </a:r>
                    </a:p>
                  </a:txBody>
                  <a:tcPr/>
                </a:tc>
                <a:tc>
                  <a:txBody>
                    <a:bodyPr/>
                    <a:lstStyle/>
                    <a:p>
                      <a:pPr algn="just"/>
                      <a:r>
                        <a:rPr lang="en-IN" sz="1200" dirty="0">
                          <a:latin typeface="Times New Roman" panose="02020603050405020304" pitchFamily="18" charset="0"/>
                          <a:cs typeface="Times New Roman" panose="02020603050405020304" pitchFamily="18" charset="0"/>
                        </a:rPr>
                        <a:t>Visible Light Communication Module: An Open Source Extension to the ns3 Network Simulator With Real System Validation</a:t>
                      </a:r>
                    </a:p>
                  </a:txBody>
                  <a:tcPr/>
                </a:tc>
                <a:tc>
                  <a:txBody>
                    <a:bodyPr/>
                    <a:lstStyle/>
                    <a:p>
                      <a:pPr algn="just"/>
                      <a:r>
                        <a:rPr lang="en-IN" sz="1200" dirty="0">
                          <a:latin typeface="Times New Roman" panose="02020603050405020304" pitchFamily="18" charset="0"/>
                          <a:cs typeface="Times New Roman" panose="02020603050405020304" pitchFamily="18" charset="0"/>
                        </a:rPr>
                        <a:t>2017</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The basic idea implementation of a V2V communication model can be obtained in this research. A frame work using LiFi as well as photodetector for transmission and reception and their working can be understood and a prototype of the blocks for a VLC transmitter and a receiver are studied in this research. The Use of NS3 network simulator brings in a new light and scope for the implementation of the system.</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Vehicle To Vehicle “V2V” Communication: Scope, Importance, Challenges, Research Directions and Future.</a:t>
                      </a: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An idea of co-existence of VLC with RF technology is discussed in this research. The need of optimizing the physical medium and research for the higher layers of the network architecture is the motivation in this research. An NS3 simulated network architecture is studied in detail and its implementation in indoor environment is studied.</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4260914"/>
                  </a:ext>
                </a:extLst>
              </a:tr>
              <a:tr h="370840">
                <a:tc>
                  <a:txBody>
                    <a:bodyPr/>
                    <a:lstStyle/>
                    <a:p>
                      <a:pPr algn="just"/>
                      <a:r>
                        <a:rPr lang="en-IN" sz="1200" dirty="0">
                          <a:latin typeface="Times New Roman" panose="02020603050405020304" pitchFamily="18" charset="0"/>
                          <a:cs typeface="Times New Roman" panose="02020603050405020304" pitchFamily="18" charset="0"/>
                        </a:rPr>
                        <a:t>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Environment-Detection-and-Mapping Algorithm for Autonomous Driving in Rural or Off-Road Environment</a:t>
                      </a: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research mainly deals with the detection and mapping algorithm od obstacles for the autonomous driving system in rural as well as off-road environment. A vehicular system configuration for sensing and detecting the on-road obstacles using LIDAR is used in this paper. The algorithm used is lane detection algorithm and the vehicle is designed to detect pedestrians, crossings and speed bumps on the road</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5409482"/>
                  </a:ext>
                </a:extLst>
              </a:tr>
              <a:tr h="370840">
                <a:tc>
                  <a:txBody>
                    <a:bodyPr/>
                    <a:lstStyle/>
                    <a:p>
                      <a:pPr algn="just"/>
                      <a:r>
                        <a:rPr lang="en-IN" sz="1200" dirty="0">
                          <a:latin typeface="Times New Roman" panose="02020603050405020304" pitchFamily="18" charset="0"/>
                          <a:cs typeface="Times New Roman" panose="02020603050405020304" pitchFamily="18" charset="0"/>
                        </a:rPr>
                        <a:t>5.</a:t>
                      </a:r>
                    </a:p>
                  </a:txBody>
                  <a:tcPr/>
                </a:tc>
                <a:tc>
                  <a:txBody>
                    <a:bodyPr/>
                    <a:lstStyle/>
                    <a:p>
                      <a:pPr algn="l"/>
                      <a:r>
                        <a:rPr lang="en-IN" sz="1200" dirty="0">
                          <a:latin typeface="Times New Roman" panose="02020603050405020304" pitchFamily="18" charset="0"/>
                          <a:cs typeface="Times New Roman" panose="02020603050405020304" pitchFamily="18" charset="0"/>
                        </a:rPr>
                        <a:t>Simulation Modelling of Visible Light Communication Channel for Automotive Applications</a:t>
                      </a:r>
                    </a:p>
                  </a:txBody>
                  <a:tcPr/>
                </a:tc>
                <a:tc>
                  <a:txBody>
                    <a:bodyPr/>
                    <a:lstStyle/>
                    <a:p>
                      <a:pPr algn="just"/>
                      <a:r>
                        <a:rPr lang="en-IN" sz="1200" dirty="0">
                          <a:latin typeface="Times New Roman" panose="02020603050405020304" pitchFamily="18" charset="0"/>
                          <a:cs typeface="Times New Roman" panose="02020603050405020304" pitchFamily="18" charset="0"/>
                        </a:rPr>
                        <a:t>2012</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simulation model for V2V communication using VLC for a real-time scenario is proposed in this research. The usage of the tail lights as well as headlights of a vehicle as the source for transmission and reception of data is discussed. The simulation of V2V as well as V2I communication for crossroad and metropolitan scenarios is made and the channel characteristics is compared.</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9100883"/>
                  </a:ext>
                </a:extLst>
              </a:tr>
            </a:tbl>
          </a:graphicData>
        </a:graphic>
      </p:graphicFrame>
    </p:spTree>
    <p:extLst>
      <p:ext uri="{BB962C8B-B14F-4D97-AF65-F5344CB8AC3E}">
        <p14:creationId xmlns:p14="http://schemas.microsoft.com/office/powerpoint/2010/main" val="281920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2" y="265695"/>
            <a:ext cx="1594025"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dirty="0">
                <a:solidFill>
                  <a:srgbClr val="231F20"/>
                </a:solidFill>
                <a:latin typeface="Helvetica Neue"/>
                <a:ea typeface="Helvetica Neue"/>
                <a:cs typeface="Helvetica Neue"/>
                <a:sym typeface="Helvetica Neue"/>
              </a:rPr>
              <a:t>RV College of</a:t>
            </a:r>
            <a:endParaRPr sz="800" dirty="0"/>
          </a:p>
          <a:p>
            <a:pPr marL="12700" marR="0" lvl="0" indent="0" algn="l" rtl="0">
              <a:lnSpc>
                <a:spcPct val="111562"/>
              </a:lnSpc>
              <a:spcBef>
                <a:spcPts val="100"/>
              </a:spcBef>
              <a:spcAft>
                <a:spcPts val="0"/>
              </a:spcAft>
              <a:buNone/>
            </a:pPr>
            <a:r>
              <a:rPr lang="en" sz="1000" b="1" dirty="0">
                <a:solidFill>
                  <a:srgbClr val="231F20"/>
                </a:solidFill>
                <a:latin typeface="Helvetica Neue"/>
                <a:ea typeface="Helvetica Neue"/>
                <a:cs typeface="Helvetica Neue"/>
                <a:sym typeface="Helvetica Neue"/>
              </a:rPr>
              <a:t>Engineering </a:t>
            </a:r>
            <a:endParaRPr sz="1000" b="1" dirty="0">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9</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dirty="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aphicFrame>
        <p:nvGraphicFramePr>
          <p:cNvPr id="15" name="Table 4">
            <a:extLst>
              <a:ext uri="{FF2B5EF4-FFF2-40B4-BE49-F238E27FC236}">
                <a16:creationId xmlns:a16="http://schemas.microsoft.com/office/drawing/2014/main" id="{F08000D5-0C5F-47BB-AEF5-FFB4260EEDE0}"/>
              </a:ext>
            </a:extLst>
          </p:cNvPr>
          <p:cNvGraphicFramePr>
            <a:graphicFrameLocks/>
          </p:cNvGraphicFramePr>
          <p:nvPr>
            <p:extLst>
              <p:ext uri="{D42A27DB-BD31-4B8C-83A1-F6EECF244321}">
                <p14:modId xmlns:p14="http://schemas.microsoft.com/office/powerpoint/2010/main" val="3669203706"/>
              </p:ext>
            </p:extLst>
          </p:nvPr>
        </p:nvGraphicFramePr>
        <p:xfrm>
          <a:off x="412147" y="894589"/>
          <a:ext cx="11435196" cy="4815840"/>
        </p:xfrm>
        <a:graphic>
          <a:graphicData uri="http://schemas.openxmlformats.org/drawingml/2006/table">
            <a:tbl>
              <a:tblPr firstRow="1" bandRow="1">
                <a:tableStyleId>{5940675A-B579-460E-94D1-54222C63F5DA}</a:tableStyleId>
              </a:tblPr>
              <a:tblGrid>
                <a:gridCol w="641839">
                  <a:extLst>
                    <a:ext uri="{9D8B030D-6E8A-4147-A177-3AD203B41FA5}">
                      <a16:colId xmlns:a16="http://schemas.microsoft.com/office/drawing/2014/main" val="3067889464"/>
                    </a:ext>
                  </a:extLst>
                </a:gridCol>
                <a:gridCol w="2298814">
                  <a:extLst>
                    <a:ext uri="{9D8B030D-6E8A-4147-A177-3AD203B41FA5}">
                      <a16:colId xmlns:a16="http://schemas.microsoft.com/office/drawing/2014/main" val="1729631735"/>
                    </a:ext>
                  </a:extLst>
                </a:gridCol>
                <a:gridCol w="600364">
                  <a:extLst>
                    <a:ext uri="{9D8B030D-6E8A-4147-A177-3AD203B41FA5}">
                      <a16:colId xmlns:a16="http://schemas.microsoft.com/office/drawing/2014/main" val="1089214019"/>
                    </a:ext>
                  </a:extLst>
                </a:gridCol>
                <a:gridCol w="7894179">
                  <a:extLst>
                    <a:ext uri="{9D8B030D-6E8A-4147-A177-3AD203B41FA5}">
                      <a16:colId xmlns:a16="http://schemas.microsoft.com/office/drawing/2014/main" val="2227676657"/>
                    </a:ext>
                  </a:extLst>
                </a:gridCol>
              </a:tblGrid>
              <a:tr h="370840">
                <a:tc>
                  <a:txBody>
                    <a:bodyPr/>
                    <a:lstStyle/>
                    <a:p>
                      <a:pPr algn="just"/>
                      <a:r>
                        <a:rPr lang="en-IN" sz="1400" dirty="0">
                          <a:latin typeface="Times New Roman" panose="02020603050405020304" pitchFamily="18" charset="0"/>
                          <a:cs typeface="Times New Roman" panose="02020603050405020304" pitchFamily="18" charset="0"/>
                        </a:rPr>
                        <a:t>Sl. No.</a:t>
                      </a:r>
                    </a:p>
                  </a:txBody>
                  <a:tcPr/>
                </a:tc>
                <a:tc>
                  <a:txBody>
                    <a:bodyPr/>
                    <a:lstStyle/>
                    <a:p>
                      <a:pPr algn="just"/>
                      <a:r>
                        <a:rPr lang="en-IN" sz="1400" dirty="0">
                          <a:latin typeface="Times New Roman" panose="02020603050405020304" pitchFamily="18" charset="0"/>
                          <a:cs typeface="Times New Roman" panose="02020603050405020304" pitchFamily="18" charset="0"/>
                        </a:rPr>
                        <a:t>Paper Title</a:t>
                      </a:r>
                    </a:p>
                  </a:txBody>
                  <a:tcPr/>
                </a:tc>
                <a:tc>
                  <a:txBody>
                    <a:bodyPr/>
                    <a:lstStyle/>
                    <a:p>
                      <a:pPr algn="just"/>
                      <a:r>
                        <a:rPr lang="en-IN" sz="1400" dirty="0">
                          <a:latin typeface="Times New Roman" panose="02020603050405020304" pitchFamily="18" charset="0"/>
                          <a:cs typeface="Times New Roman" panose="02020603050405020304" pitchFamily="18" charset="0"/>
                        </a:rPr>
                        <a:t>Year</a:t>
                      </a:r>
                    </a:p>
                  </a:txBody>
                  <a:tcPr/>
                </a:tc>
                <a:tc>
                  <a:txBody>
                    <a:bodyPr/>
                    <a:lstStyle/>
                    <a:p>
                      <a:pPr algn="just"/>
                      <a:r>
                        <a:rPr lang="en-IN" sz="1400"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2681367697"/>
                  </a:ext>
                </a:extLst>
              </a:tr>
              <a:tr h="370840">
                <a:tc>
                  <a:txBody>
                    <a:bodyPr/>
                    <a:lstStyle/>
                    <a:p>
                      <a:pPr algn="just"/>
                      <a:r>
                        <a:rPr lang="en-IN" sz="1200" dirty="0">
                          <a:latin typeface="Times New Roman" panose="02020603050405020304" pitchFamily="18" charset="0"/>
                          <a:cs typeface="Times New Roman" panose="02020603050405020304" pitchFamily="18" charset="0"/>
                        </a:rPr>
                        <a:t>6</a:t>
                      </a:r>
                    </a:p>
                  </a:txBody>
                  <a:tcPr/>
                </a:tc>
                <a:tc>
                  <a:txBody>
                    <a:bodyPr/>
                    <a:lstStyle/>
                    <a:p>
                      <a:pPr algn="just"/>
                      <a:r>
                        <a:rPr lang="en-IN" sz="1200" dirty="0">
                          <a:latin typeface="Times New Roman" panose="02020603050405020304" pitchFamily="18" charset="0"/>
                          <a:cs typeface="Times New Roman" panose="02020603050405020304" pitchFamily="18" charset="0"/>
                        </a:rPr>
                        <a:t>Visible Light Communication for V2V Intelligent</a:t>
                      </a:r>
                    </a:p>
                    <a:p>
                      <a:pPr algn="just"/>
                      <a:r>
                        <a:rPr lang="en-IN" sz="1200" dirty="0">
                          <a:latin typeface="Times New Roman" panose="02020603050405020304" pitchFamily="18" charset="0"/>
                          <a:cs typeface="Times New Roman" panose="02020603050405020304" pitchFamily="18" charset="0"/>
                        </a:rPr>
                        <a:t>Transport System</a:t>
                      </a:r>
                    </a:p>
                  </a:txBody>
                  <a:tcPr/>
                </a:tc>
                <a:tc>
                  <a:txBody>
                    <a:bodyPr/>
                    <a:lstStyle/>
                    <a:p>
                      <a:pPr algn="just"/>
                      <a:r>
                        <a:rPr lang="en-IN" sz="1200" dirty="0">
                          <a:latin typeface="Times New Roman" panose="02020603050405020304" pitchFamily="18" charset="0"/>
                          <a:cs typeface="Times New Roman" panose="02020603050405020304" pitchFamily="18" charset="0"/>
                        </a:rPr>
                        <a:t>2016</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A cellular network based on software defined networks (SDN) for V2V is researched in the paper. A scheme for data-offloading using vehicular ad-hoc networks (VANET) is implemented using SDN and Mobile Edge Computing (MEC). The link establishment between then vehicles is monitored through a cellular network. The procedure: 1) uses each vehicle’s information; 2) calculates and notifies the users in the network using centralized management strategy; and 3) establishes a VANET routing path for paired vehicles that are currently communicating with each other using a cellular network. The performance analysis is also made.</a:t>
                      </a:r>
                      <a:endParaRPr lang="en-IN" sz="1200" dirty="0">
                        <a:latin typeface="Times New Roman" panose="02020603050405020304" pitchFamily="18" charset="0"/>
                        <a:ea typeface="Tahoma" panose="020B0604030504040204" pitchFamily="34" charset="0"/>
                        <a:cs typeface="Times New Roman" panose="02020603050405020304" pitchFamily="18" charset="0"/>
                      </a:endParaRPr>
                    </a:p>
                  </a:txBody>
                  <a:tcPr/>
                </a:tc>
                <a:extLst>
                  <a:ext uri="{0D108BD9-81ED-4DB2-BD59-A6C34878D82A}">
                    <a16:rowId xmlns:a16="http://schemas.microsoft.com/office/drawing/2014/main" val="163492889"/>
                  </a:ext>
                </a:extLst>
              </a:tr>
              <a:tr h="370840">
                <a:tc>
                  <a:txBody>
                    <a:bodyPr/>
                    <a:lstStyle/>
                    <a:p>
                      <a:pPr algn="just"/>
                      <a:r>
                        <a:rPr lang="en-IN" sz="1200" dirty="0">
                          <a:latin typeface="Times New Roman" panose="02020603050405020304" pitchFamily="18" charset="0"/>
                          <a:cs typeface="Times New Roman" panose="02020603050405020304" pitchFamily="18" charset="0"/>
                        </a:rPr>
                        <a:t>7.</a:t>
                      </a:r>
                    </a:p>
                  </a:txBody>
                  <a:tcPr/>
                </a:tc>
                <a:tc>
                  <a:txBody>
                    <a:bodyPr/>
                    <a:lstStyle/>
                    <a:p>
                      <a:pPr marL="0" algn="just" defTabSz="914400" rtl="0" eaLnBrk="1" latinLnBrk="0" hangingPunct="1"/>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Visible light communication for V2V intelligent transport system.</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2016</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The usage of off the shelf LED as well as Photodiode for transmitter and receiver is discussed in this research. The use of VLC as a cost-effective method for an integrated Intelligent transport system is the key area of interest. The use of already present lights and the reception of this leads to a low complexity and high reliable communication system between vehicles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6377536"/>
                  </a:ext>
                </a:extLst>
              </a:tr>
              <a:tr h="370840">
                <a:tc>
                  <a:txBody>
                    <a:bodyPr/>
                    <a:lstStyle/>
                    <a:p>
                      <a:pPr algn="just"/>
                      <a:r>
                        <a:rPr lang="en-IN" sz="1200" dirty="0">
                          <a:latin typeface="Times New Roman" panose="02020603050405020304" pitchFamily="18" charset="0"/>
                          <a:cs typeface="Times New Roman" panose="02020603050405020304" pitchFamily="18" charset="0"/>
                        </a:rPr>
                        <a:t>8.</a:t>
                      </a:r>
                    </a:p>
                  </a:txBody>
                  <a:tcPr/>
                </a:tc>
                <a:tc>
                  <a:txBody>
                    <a:bodyPr/>
                    <a:lstStyle/>
                    <a:p>
                      <a:pPr algn="just"/>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VLC link with LEDs used as both transmitters and photo-detectors</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2015</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 development of a 10 Mbps VLC link that uses LEDs as both transmitters and receivers. The system uses binary OOK modulation without any equalization. Transmission distances exceeding 20 cm were obtained with a low power LED and no lenses. The throughput and transmission range are expected to much improve when using high power LEDs and more effective modulation formats.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4260914"/>
                  </a:ext>
                </a:extLst>
              </a:tr>
              <a:tr h="388804">
                <a:tc>
                  <a:txBody>
                    <a:bodyPr/>
                    <a:lstStyle/>
                    <a:p>
                      <a:pPr algn="just"/>
                      <a:r>
                        <a:rPr lang="en-IN" sz="1200" dirty="0">
                          <a:latin typeface="Times New Roman" panose="02020603050405020304" pitchFamily="18" charset="0"/>
                          <a:cs typeface="Times New Roman" panose="02020603050405020304" pitchFamily="18" charset="0"/>
                        </a:rPr>
                        <a:t>9.</a:t>
                      </a:r>
                    </a:p>
                  </a:txBody>
                  <a:tcPr/>
                </a:tc>
                <a:tc>
                  <a:txBody>
                    <a:bodyPr/>
                    <a:lstStyle/>
                    <a:p>
                      <a:pPr algn="just"/>
                      <a:r>
                        <a:rPr lang="en-IN" sz="1200" dirty="0">
                          <a:latin typeface="Times New Roman" panose="02020603050405020304" pitchFamily="18" charset="0"/>
                          <a:cs typeface="Times New Roman" panose="02020603050405020304" pitchFamily="18" charset="0"/>
                        </a:rPr>
                        <a:t>IEEE 802.15.7 Visible Light</a:t>
                      </a:r>
                    </a:p>
                    <a:p>
                      <a:pPr algn="just"/>
                      <a:r>
                        <a:rPr lang="en-IN" sz="1200" dirty="0">
                          <a:latin typeface="Times New Roman" panose="02020603050405020304" pitchFamily="18" charset="0"/>
                          <a:cs typeface="Times New Roman" panose="02020603050405020304" pitchFamily="18" charset="0"/>
                        </a:rPr>
                        <a:t>Communication: Modulation schemes and dimming support.</a:t>
                      </a:r>
                    </a:p>
                  </a:txBody>
                  <a:tcPr/>
                </a:tc>
                <a:tc>
                  <a:txBody>
                    <a:bodyPr/>
                    <a:lstStyle/>
                    <a:p>
                      <a:pPr algn="just"/>
                      <a:r>
                        <a:rPr lang="en-IN" sz="1200" dirty="0">
                          <a:latin typeface="Times New Roman" panose="02020603050405020304" pitchFamily="18" charset="0"/>
                          <a:cs typeface="Times New Roman" panose="02020603050405020304" pitchFamily="18" charset="0"/>
                        </a:rPr>
                        <a:t>2016</a:t>
                      </a:r>
                    </a:p>
                  </a:txBody>
                  <a:tcPr/>
                </a:tc>
                <a:tc>
                  <a:txBody>
                    <a:bodyPr/>
                    <a:lstStyle/>
                    <a:p>
                      <a:pPr algn="just"/>
                      <a:r>
                        <a:rPr lang="en-IN" sz="1200" kern="1200" dirty="0">
                          <a:solidFill>
                            <a:schemeClr val="tx1"/>
                          </a:solidFill>
                          <a:effectLst/>
                          <a:latin typeface="Times New Roman" panose="02020603050405020304" pitchFamily="18" charset="0"/>
                          <a:ea typeface="+mn-ea"/>
                          <a:cs typeface="Times New Roman" panose="02020603050405020304" pitchFamily="18" charset="0"/>
                        </a:rPr>
                        <a:t>Research focuses on how to use VLC modulation schemes and probable ways of avoiding the interference from the surrounding ambience. Provided by recent advances in LED technology, IEEE 802.15.7 standard supports high-data-rate VLC up to 96 Mb/s. this is done using fast modulation of optical light sources which are dimmed during their operation. IEEE 802.15.7 standard provides dimming adaptable mechanisms for flicker-free high-data-rate for VLC.</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5409482"/>
                  </a:ext>
                </a:extLst>
              </a:tr>
              <a:tr h="370840">
                <a:tc>
                  <a:txBody>
                    <a:bodyPr/>
                    <a:lstStyle/>
                    <a:p>
                      <a:pPr algn="just"/>
                      <a:r>
                        <a:rPr lang="en-IN" sz="1200" dirty="0">
                          <a:latin typeface="Times New Roman" panose="02020603050405020304" pitchFamily="18" charset="0"/>
                          <a:cs typeface="Times New Roman" panose="02020603050405020304" pitchFamily="18" charset="0"/>
                        </a:rPr>
                        <a:t>10.</a:t>
                      </a:r>
                    </a:p>
                  </a:txBody>
                  <a:tcPr/>
                </a:tc>
                <a:tc>
                  <a:txBody>
                    <a:bodyPr/>
                    <a:lstStyle/>
                    <a:p>
                      <a:pPr algn="l"/>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Deep Learning for Optical Vehicular Communication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IN" sz="1200" dirty="0">
                          <a:latin typeface="Times New Roman" panose="02020603050405020304" pitchFamily="18" charset="0"/>
                          <a:cs typeface="Times New Roman" panose="02020603050405020304" pitchFamily="18" charset="0"/>
                        </a:rPr>
                        <a:t>2020</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An architecture for the V2V communication using Optical Camera Communication (OOC) is proposed in this research. Hybrid Spatial Phase Shift keying (HSPSK) is used as a standard modulation scheme for OOC. The AI based communication system is discussed. The is analysed to evaluate the performance of the proposed system over a complex channel model in a vehicular environment. The use of AI based decoder makes the approach a novel one.</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9100883"/>
                  </a:ext>
                </a:extLst>
              </a:tr>
            </a:tbl>
          </a:graphicData>
        </a:graphic>
      </p:graphicFrame>
    </p:spTree>
    <p:extLst>
      <p:ext uri="{BB962C8B-B14F-4D97-AF65-F5344CB8AC3E}">
        <p14:creationId xmlns:p14="http://schemas.microsoft.com/office/powerpoint/2010/main" val="551389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10611</TotalTime>
  <Words>7899</Words>
  <Application>Microsoft Office PowerPoint</Application>
  <PresentationFormat>Widescreen</PresentationFormat>
  <Paragraphs>841</Paragraphs>
  <Slides>55</Slides>
  <Notes>54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Calibri Light</vt:lpstr>
      <vt:lpstr>Cambria</vt:lpstr>
      <vt:lpstr>Cambria Math</vt:lpstr>
      <vt:lpstr>Helvetica Neue</vt:lpstr>
      <vt:lpstr>Playfair Display</vt:lpstr>
      <vt:lpstr>Symbol</vt:lpstr>
      <vt:lpstr>Times New Roman</vt:lpstr>
      <vt:lpstr>Office Theme</vt:lpstr>
      <vt:lpstr>PowerPoint Presentation</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sumana vasist</dc:creator>
  <cp:lastModifiedBy>sumana vasist</cp:lastModifiedBy>
  <cp:revision>42</cp:revision>
  <dcterms:created xsi:type="dcterms:W3CDTF">2021-04-27T11:05:49Z</dcterms:created>
  <dcterms:modified xsi:type="dcterms:W3CDTF">2021-11-23T12:52:39Z</dcterms:modified>
</cp:coreProperties>
</file>